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Lst>
  <p:notesMasterIdLst>
    <p:notesMasterId r:id="rId106"/>
  </p:notesMasterIdLst>
  <p:sldIdLst>
    <p:sldId id="304" r:id="rId3"/>
    <p:sldId id="464" r:id="rId4"/>
    <p:sldId id="306" r:id="rId5"/>
    <p:sldId id="313" r:id="rId6"/>
    <p:sldId id="314" r:id="rId7"/>
    <p:sldId id="448" r:id="rId8"/>
    <p:sldId id="316" r:id="rId9"/>
    <p:sldId id="318" r:id="rId10"/>
    <p:sldId id="465" r:id="rId11"/>
    <p:sldId id="319" r:id="rId12"/>
    <p:sldId id="320" r:id="rId13"/>
    <p:sldId id="321" r:id="rId14"/>
    <p:sldId id="466" r:id="rId15"/>
    <p:sldId id="467" r:id="rId16"/>
    <p:sldId id="468" r:id="rId17"/>
    <p:sldId id="469" r:id="rId18"/>
    <p:sldId id="470" r:id="rId19"/>
    <p:sldId id="471" r:id="rId20"/>
    <p:sldId id="472" r:id="rId21"/>
    <p:sldId id="473" r:id="rId22"/>
    <p:sldId id="474" r:id="rId23"/>
    <p:sldId id="475" r:id="rId24"/>
    <p:sldId id="325" r:id="rId25"/>
    <p:sldId id="323" r:id="rId26"/>
    <p:sldId id="326" r:id="rId27"/>
    <p:sldId id="327" r:id="rId28"/>
    <p:sldId id="454" r:id="rId29"/>
    <p:sldId id="455" r:id="rId30"/>
    <p:sldId id="329" r:id="rId31"/>
    <p:sldId id="330" r:id="rId32"/>
    <p:sldId id="328" r:id="rId33"/>
    <p:sldId id="332" r:id="rId34"/>
    <p:sldId id="333" r:id="rId35"/>
    <p:sldId id="334" r:id="rId36"/>
    <p:sldId id="335" r:id="rId37"/>
    <p:sldId id="336" r:id="rId38"/>
    <p:sldId id="337" r:id="rId39"/>
    <p:sldId id="338" r:id="rId40"/>
    <p:sldId id="340" r:id="rId41"/>
    <p:sldId id="339" r:id="rId42"/>
    <p:sldId id="342" r:id="rId43"/>
    <p:sldId id="344" r:id="rId44"/>
    <p:sldId id="456" r:id="rId45"/>
    <p:sldId id="346" r:id="rId46"/>
    <p:sldId id="347" r:id="rId47"/>
    <p:sldId id="353" r:id="rId48"/>
    <p:sldId id="358" r:id="rId49"/>
    <p:sldId id="359" r:id="rId50"/>
    <p:sldId id="360" r:id="rId51"/>
    <p:sldId id="361" r:id="rId52"/>
    <p:sldId id="459" r:id="rId53"/>
    <p:sldId id="460" r:id="rId54"/>
    <p:sldId id="461" r:id="rId55"/>
    <p:sldId id="362" r:id="rId56"/>
    <p:sldId id="450" r:id="rId57"/>
    <p:sldId id="451" r:id="rId58"/>
    <p:sldId id="452" r:id="rId59"/>
    <p:sldId id="453" r:id="rId60"/>
    <p:sldId id="363" r:id="rId61"/>
    <p:sldId id="365" r:id="rId62"/>
    <p:sldId id="366" r:id="rId63"/>
    <p:sldId id="367" r:id="rId64"/>
    <p:sldId id="368" r:id="rId65"/>
    <p:sldId id="372" r:id="rId66"/>
    <p:sldId id="373" r:id="rId67"/>
    <p:sldId id="374" r:id="rId68"/>
    <p:sldId id="376" r:id="rId69"/>
    <p:sldId id="462" r:id="rId70"/>
    <p:sldId id="378" r:id="rId71"/>
    <p:sldId id="379" r:id="rId72"/>
    <p:sldId id="380" r:id="rId73"/>
    <p:sldId id="381" r:id="rId74"/>
    <p:sldId id="382" r:id="rId75"/>
    <p:sldId id="384" r:id="rId76"/>
    <p:sldId id="385" r:id="rId77"/>
    <p:sldId id="386" r:id="rId78"/>
    <p:sldId id="387" r:id="rId79"/>
    <p:sldId id="388" r:id="rId80"/>
    <p:sldId id="389" r:id="rId81"/>
    <p:sldId id="394" r:id="rId82"/>
    <p:sldId id="395" r:id="rId83"/>
    <p:sldId id="457" r:id="rId84"/>
    <p:sldId id="397" r:id="rId85"/>
    <p:sldId id="398" r:id="rId86"/>
    <p:sldId id="399" r:id="rId87"/>
    <p:sldId id="400" r:id="rId88"/>
    <p:sldId id="401" r:id="rId89"/>
    <p:sldId id="402" r:id="rId90"/>
    <p:sldId id="403" r:id="rId91"/>
    <p:sldId id="405" r:id="rId92"/>
    <p:sldId id="404" r:id="rId93"/>
    <p:sldId id="407" r:id="rId94"/>
    <p:sldId id="406" r:id="rId95"/>
    <p:sldId id="408" r:id="rId96"/>
    <p:sldId id="409" r:id="rId97"/>
    <p:sldId id="410" r:id="rId98"/>
    <p:sldId id="411" r:id="rId99"/>
    <p:sldId id="412" r:id="rId100"/>
    <p:sldId id="413" r:id="rId101"/>
    <p:sldId id="415" r:id="rId102"/>
    <p:sldId id="416" r:id="rId103"/>
    <p:sldId id="417" r:id="rId104"/>
    <p:sldId id="263" r:id="rId105"/>
  </p:sldIdLst>
  <p:sldSz cx="13004800" cy="7302500"/>
  <p:notesSz cx="6858000" cy="9144000"/>
  <p:defaultTextStyle>
    <a:defPPr>
      <a:defRPr lang="en-US"/>
    </a:defPPr>
    <a:lvl1pPr algn="ctr" rtl="0" fontAlgn="base">
      <a:spcBef>
        <a:spcPct val="0"/>
      </a:spcBef>
      <a:spcAft>
        <a:spcPct val="0"/>
      </a:spcAft>
      <a:defRPr sz="58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8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8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8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8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8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8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8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8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2300">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23B7AD"/>
    <a:srgbClr val="E5002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810" autoAdjust="0"/>
  </p:normalViewPr>
  <p:slideViewPr>
    <p:cSldViewPr>
      <p:cViewPr varScale="1">
        <p:scale>
          <a:sx n="93" d="100"/>
          <a:sy n="93" d="100"/>
        </p:scale>
        <p:origin x="996" y="78"/>
      </p:cViewPr>
      <p:guideLst>
        <p:guide orient="horz" pos="2300"/>
        <p:guide pos="4096"/>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presProps" Target="presProps.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9EDD8F-340F-514D-8EC7-6F0BCE53E582}" type="datetimeFigureOut">
              <a:rPr lang="en-US" smtClean="0"/>
              <a:t>9/23/2016</a:t>
            </a:fld>
            <a:endParaRPr lang="en-US"/>
          </a:p>
        </p:txBody>
      </p:sp>
      <p:sp>
        <p:nvSpPr>
          <p:cNvPr id="4" name="Slide Image Placeholder 3"/>
          <p:cNvSpPr>
            <a:spLocks noGrp="1" noRot="1" noChangeAspect="1"/>
          </p:cNvSpPr>
          <p:nvPr>
            <p:ph type="sldImg" idx="2"/>
          </p:nvPr>
        </p:nvSpPr>
        <p:spPr>
          <a:xfrm>
            <a:off x="376238" y="685800"/>
            <a:ext cx="61055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948B83-8791-064F-9F74-28DE9ED05F5D}" type="slidenum">
              <a:rPr lang="en-US" smtClean="0"/>
              <a:t>‹#›</a:t>
            </a:fld>
            <a:endParaRPr lang="en-US"/>
          </a:p>
        </p:txBody>
      </p:sp>
    </p:spTree>
    <p:extLst>
      <p:ext uri="{BB962C8B-B14F-4D97-AF65-F5344CB8AC3E}">
        <p14:creationId xmlns:p14="http://schemas.microsoft.com/office/powerpoint/2010/main" val="21894981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flickr.com/photos/12433334@N04/2390719990/in/photolist-4Dg4Lb-4Gqfa6-4Mbb3t-4MiAVW-4MkCWW-4NShzN-4Q4hVN-4Rcdv1-4XqeJg-521RhQ-5aFFTB-5f9HRd-5ocznq-5qPRzW-5Tg1Ui-5TkgrC-5Tkgub-5TkkdC-5Tkki1-5UfqRN-5Xgt8t-6gg3ej-6gg5p3-6ghCzf-6hRv2T-6pvxgQ-6su7Zr-6RemDm-6Rk8s2-6RpVSi-7ikFKo-7oGeUc-7rfpZs-bmR5K6-93AGYR-8gyUEC-ahi1ad-7Cf67a-dbbjEu-dq4khD-8r5t8d-8r5Cih-7zwDQf-7Xgegt-9xyerT-8r5Duf-eC1CSZ-avfmYw-eBZEKp-7DCYds-8ndChK"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flickr.com/photos/ul_digital_library/with/8978093756/"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flickr.com/photos/ul_digital_library/"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flickr.com/photos/ul_digital_library/"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flickr.com/photos/sdasmarchives/"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boxesandarrows.com/comics-not-just-for-laughs/"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boxesandarrows.com/comics-not-just-for-laughs/" TargetMode="External"/><Relationship Id="rId2" Type="http://schemas.openxmlformats.org/officeDocument/2006/relationships/slide" Target="../slides/slide80.xml"/><Relationship Id="rId1" Type="http://schemas.openxmlformats.org/officeDocument/2006/relationships/notesMaster" Target="../notesMasters/notesMaster1.xml"/><Relationship Id="rId5" Type="http://schemas.openxmlformats.org/officeDocument/2006/relationships/hyperlink" Target="http://philgreg.tv/courses/comiclife/" TargetMode="External"/><Relationship Id="rId4" Type="http://schemas.openxmlformats.org/officeDocument/2006/relationships/hyperlink" Target="http://www.almostexact.com/2011/08/how-to-test-a-new-website-or-concept/"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flickr.com/photos/ul_digital_library/with/8978093756/"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flickr.com/photos/usnationalarchives/"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www.flickr.com/photos/usnationalarchives/archives/date-taken/1942/08/12/"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take that literally, here. We’re going to try out playing the computer.  Using </a:t>
            </a:r>
            <a:r>
              <a:rPr lang="en-US" dirty="0" err="1" smtClean="0"/>
              <a:t>bodystorming</a:t>
            </a:r>
            <a:r>
              <a:rPr lang="en-US" dirty="0" smtClean="0"/>
              <a:t>. </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4</a:t>
            </a:fld>
            <a:endParaRPr lang="en-US"/>
          </a:p>
        </p:txBody>
      </p:sp>
    </p:spTree>
    <p:extLst>
      <p:ext uri="{BB962C8B-B14F-4D97-AF65-F5344CB8AC3E}">
        <p14:creationId xmlns:p14="http://schemas.microsoft.com/office/powerpoint/2010/main" val="1815986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215232-2A27-4727-A0C1-FB00C649C3C0}" type="slidenum">
              <a:rPr lang="en-US"/>
              <a:pPr/>
              <a:t>28</a:t>
            </a:fld>
            <a:endParaRPr 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r>
              <a:rPr lang="en-US">
                <a:solidFill>
                  <a:srgbClr val="000000"/>
                </a:solidFill>
                <a:latin typeface="Verdana" pitchFamily="34" charset="0"/>
                <a:cs typeface="Times New Roman" pitchFamily="18" charset="0"/>
              </a:rPr>
              <a:t>1.</a:t>
            </a:r>
            <a:r>
              <a:rPr lang="en-US">
                <a:solidFill>
                  <a:srgbClr val="000000"/>
                </a:solidFill>
                <a:cs typeface="Times New Roman" pitchFamily="18" charset="0"/>
              </a:rPr>
              <a:t>      </a:t>
            </a:r>
            <a:r>
              <a:rPr lang="en-US">
                <a:solidFill>
                  <a:srgbClr val="000000"/>
                </a:solidFill>
                <a:latin typeface="Verdana" pitchFamily="34" charset="0"/>
                <a:cs typeface="Times New Roman" pitchFamily="18" charset="0"/>
              </a:rPr>
              <a:t>How to: Summarize findings, distribute to stakeholders.</a:t>
            </a:r>
          </a:p>
          <a:p>
            <a:r>
              <a:rPr lang="en-US">
                <a:solidFill>
                  <a:srgbClr val="000000"/>
                </a:solidFill>
                <a:latin typeface="Verdana" pitchFamily="34" charset="0"/>
                <a:cs typeface="Times New Roman" pitchFamily="18" charset="0"/>
              </a:rPr>
              <a:t>During discovery you gathered a ton of information. You’ve discarded the irrelevant. Now you create a report that includes relevant data on the user base. Distribute this at least 24 ours before the session.</a:t>
            </a:r>
          </a:p>
          <a:p>
            <a:r>
              <a:rPr lang="en-US">
                <a:solidFill>
                  <a:srgbClr val="000000"/>
                </a:solidFill>
                <a:latin typeface="Verdana" pitchFamily="34" charset="0"/>
                <a:cs typeface="Times New Roman" pitchFamily="18" charset="0"/>
              </a:rPr>
              <a:t>1.</a:t>
            </a:r>
            <a:r>
              <a:rPr lang="en-US">
                <a:solidFill>
                  <a:srgbClr val="000000"/>
                </a:solidFill>
                <a:cs typeface="Times New Roman" pitchFamily="18" charset="0"/>
              </a:rPr>
              <a:t>      </a:t>
            </a:r>
            <a:r>
              <a:rPr lang="en-US">
                <a:solidFill>
                  <a:srgbClr val="000000"/>
                </a:solidFill>
                <a:latin typeface="Verdana" pitchFamily="34" charset="0"/>
                <a:cs typeface="Times New Roman" pitchFamily="18" charset="0"/>
              </a:rPr>
              <a:t>How to: Hold a Work session with stakeholders &amp; dev team to brainstorm personas.</a:t>
            </a:r>
          </a:p>
          <a:p>
            <a:r>
              <a:rPr lang="en-US">
                <a:solidFill>
                  <a:srgbClr val="000000"/>
                </a:solidFill>
                <a:latin typeface="Verdana" pitchFamily="34" charset="0"/>
                <a:cs typeface="Times New Roman" pitchFamily="18" charset="0"/>
              </a:rPr>
              <a:t>Invite key stakeholders from each department that has contact with, connection with or investment in the end-user (yes, it could be every department in the company.) Also invite key members of the development team, or all if possible. The final group needs to be smaller than 15, or narrow down the group.  </a:t>
            </a:r>
          </a:p>
          <a:p>
            <a:r>
              <a:rPr lang="en-US">
                <a:solidFill>
                  <a:srgbClr val="000000"/>
                </a:solidFill>
                <a:latin typeface="Verdana" pitchFamily="34" charset="0"/>
                <a:cs typeface="Times New Roman" pitchFamily="18" charset="0"/>
              </a:rPr>
              <a:t>Pick a big room with a couple of whiteboards, or bring in giant post-it notepads, or cover the walls with butcher-papers. You will want to take notes quickly and loosely, as in a brainstorming session.</a:t>
            </a:r>
          </a:p>
          <a:p>
            <a:r>
              <a:rPr lang="en-US">
                <a:solidFill>
                  <a:srgbClr val="000000"/>
                </a:solidFill>
                <a:latin typeface="Verdana" pitchFamily="34" charset="0"/>
                <a:cs typeface="Times New Roman" pitchFamily="18" charset="0"/>
              </a:rPr>
              <a:t>Begin the session by explaining why everyone is there. Then start off a brainstorm on the characteristics of users. Are they men, women? Age groups? where do they live?  Then move to more subtle questions: why do they use the product? How do they use it? </a:t>
            </a:r>
          </a:p>
          <a:p>
            <a:r>
              <a:rPr lang="en-US">
                <a:solidFill>
                  <a:srgbClr val="000000"/>
                </a:solidFill>
                <a:latin typeface="Verdana" pitchFamily="34" charset="0"/>
                <a:cs typeface="Times New Roman" pitchFamily="18" charset="0"/>
              </a:rPr>
              <a:t>After your have filled your board with characteristics, start combining and refining them into personas: woman+35-45+Midwest=woman 37from Evanston Il. You can even give her a name</a:t>
            </a:r>
          </a:p>
          <a:p>
            <a:r>
              <a:rPr lang="en-US">
                <a:solidFill>
                  <a:srgbClr val="000000"/>
                </a:solidFill>
                <a:latin typeface="Verdana" pitchFamily="34" charset="0"/>
                <a:cs typeface="Times New Roman" pitchFamily="18" charset="0"/>
              </a:rPr>
              <a:t>2.</a:t>
            </a:r>
            <a:r>
              <a:rPr lang="en-US">
                <a:solidFill>
                  <a:srgbClr val="000000"/>
                </a:solidFill>
                <a:cs typeface="Times New Roman" pitchFamily="18" charset="0"/>
              </a:rPr>
              <a:t>      </a:t>
            </a:r>
            <a:r>
              <a:rPr lang="en-US">
                <a:solidFill>
                  <a:srgbClr val="000000"/>
                </a:solidFill>
                <a:latin typeface="Verdana" pitchFamily="34" charset="0"/>
                <a:cs typeface="Times New Roman" pitchFamily="18" charset="0"/>
              </a:rPr>
              <a:t>How to: Prioritize and Cull personas to develop primary and supporting personas.</a:t>
            </a:r>
          </a:p>
          <a:p>
            <a:r>
              <a:rPr lang="en-US">
                <a:solidFill>
                  <a:srgbClr val="000000"/>
                </a:solidFill>
                <a:latin typeface="Verdana" pitchFamily="34" charset="0"/>
                <a:cs typeface="Times New Roman" pitchFamily="18" charset="0"/>
              </a:rPr>
              <a:t>At the end of this session you’ll probably have a list of 15 some personas… too many to design with! Ask the group who is the most important user. Ask them who is the most difficult one to make happy/ make the system easy for? Get a rating for all the personas.  Take all the data and go off on your own. Your primary persona needs to be a common user type who is both important to the business success of the product </a:t>
            </a:r>
            <a:r>
              <a:rPr lang="en-US" b="1">
                <a:solidFill>
                  <a:srgbClr val="000000"/>
                </a:solidFill>
                <a:latin typeface="Verdana" pitchFamily="34" charset="0"/>
                <a:cs typeface="Times New Roman" pitchFamily="18" charset="0"/>
              </a:rPr>
              <a:t>and</a:t>
            </a:r>
            <a:r>
              <a:rPr lang="en-US">
                <a:solidFill>
                  <a:srgbClr val="000000"/>
                </a:solidFill>
                <a:latin typeface="Verdana" pitchFamily="34" charset="0"/>
                <a:cs typeface="Times New Roman" pitchFamily="18" charset="0"/>
              </a:rPr>
              <a:t> is needy a.k.a. a beginner user or technologically challenged. Your secondary users need to be very different from this user… they may be power users or severe novices who are less valuable from a business stand point but cost a lot to customer support (business is not just about profits, it’s also about savings). Depending on the size of the project you will probably want to narrow it down to 3-5 personas. </a:t>
            </a:r>
          </a:p>
          <a:p>
            <a:r>
              <a:rPr lang="en-US">
                <a:solidFill>
                  <a:srgbClr val="000000"/>
                </a:solidFill>
                <a:latin typeface="Verdana" pitchFamily="34" charset="0"/>
                <a:cs typeface="Times New Roman" pitchFamily="18" charset="0"/>
              </a:rPr>
              <a:t>Finally name and find photos for your personas, and distribute them.</a:t>
            </a:r>
          </a:p>
          <a:p>
            <a:r>
              <a:rPr lang="en-US">
                <a:solidFill>
                  <a:srgbClr val="000000"/>
                </a:solidFill>
                <a:latin typeface="Verdana" pitchFamily="34" charset="0"/>
                <a:cs typeface="Times New Roman" pitchFamily="18" charset="0"/>
              </a:rPr>
              <a:t>3.</a:t>
            </a:r>
            <a:r>
              <a:rPr lang="en-US">
                <a:solidFill>
                  <a:srgbClr val="000000"/>
                </a:solidFill>
                <a:cs typeface="Times New Roman" pitchFamily="18" charset="0"/>
              </a:rPr>
              <a:t>      </a:t>
            </a:r>
            <a:r>
              <a:rPr lang="en-US">
                <a:solidFill>
                  <a:srgbClr val="000000"/>
                </a:solidFill>
                <a:latin typeface="Verdana" pitchFamily="34" charset="0"/>
                <a:cs typeface="Times New Roman" pitchFamily="18" charset="0"/>
              </a:rPr>
              <a:t>How to: Apply the personas</a:t>
            </a:r>
          </a:p>
          <a:p>
            <a:r>
              <a:rPr lang="en-US">
                <a:solidFill>
                  <a:srgbClr val="000000"/>
                </a:solidFill>
                <a:latin typeface="Verdana" pitchFamily="34" charset="0"/>
                <a:cs typeface="Times New Roman" pitchFamily="18" charset="0"/>
              </a:rPr>
              <a:t>There are a lot of ways to keep personas in mind while designing, from posters of them on the walls to “placemats” people keep on their desks featuring the personas. The important thing is to keep the personals near, to make sure you are considering their “needs” as you design.</a:t>
            </a:r>
          </a:p>
          <a:p>
            <a:endParaRPr lang="en-US"/>
          </a:p>
        </p:txBody>
      </p:sp>
    </p:spTree>
    <p:extLst>
      <p:ext uri="{BB962C8B-B14F-4D97-AF65-F5344CB8AC3E}">
        <p14:creationId xmlns:p14="http://schemas.microsoft.com/office/powerpoint/2010/main" val="2030497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dirty="0" smtClean="0"/>
              <a:t>Elementary my dear Watson!</a:t>
            </a:r>
            <a:r>
              <a:rPr lang="en-US" sz="1200" b="1" i="0" u="none" strike="noStrike" kern="1200" baseline="0" dirty="0" smtClean="0">
                <a:solidFill>
                  <a:schemeClr val="tx1"/>
                </a:solidFill>
                <a:latin typeface="+mn-lt"/>
                <a:ea typeface="+mn-ea"/>
                <a:cs typeface="+mn-cs"/>
              </a:rPr>
              <a:t> Specific: </a:t>
            </a:r>
            <a:r>
              <a:rPr lang="en-US" sz="1200" b="0" i="0" u="none" strike="noStrike" kern="1200" baseline="0" dirty="0" smtClean="0">
                <a:solidFill>
                  <a:schemeClr val="tx1"/>
                </a:solidFill>
                <a:latin typeface="+mn-lt"/>
                <a:ea typeface="+mn-ea"/>
                <a:cs typeface="+mn-cs"/>
              </a:rPr>
              <a:t>Each piece of information should be as precise as possible. Throw out</a:t>
            </a:r>
          </a:p>
          <a:p>
            <a:r>
              <a:rPr lang="en-US" sz="1200" b="0" i="0" u="none" strike="noStrike" kern="1200" baseline="0" dirty="0" smtClean="0">
                <a:solidFill>
                  <a:schemeClr val="tx1"/>
                </a:solidFill>
                <a:latin typeface="+mn-lt"/>
                <a:ea typeface="+mn-ea"/>
                <a:cs typeface="+mn-cs"/>
              </a:rPr>
              <a:t>information like, “Users like it to be easy,” and keep information like, “Users need</a:t>
            </a:r>
          </a:p>
          <a:p>
            <a:r>
              <a:rPr lang="en-US" sz="1200" b="0" i="0" u="none" strike="noStrike" kern="1200" baseline="0" dirty="0" smtClean="0">
                <a:solidFill>
                  <a:schemeClr val="tx1"/>
                </a:solidFill>
                <a:latin typeface="+mn-lt"/>
                <a:ea typeface="+mn-ea"/>
                <a:cs typeface="+mn-cs"/>
              </a:rPr>
              <a:t>to be able to complete a process in half an hour.”</a:t>
            </a:r>
          </a:p>
          <a:p>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Relevant: </a:t>
            </a:r>
            <a:r>
              <a:rPr lang="en-US" sz="1200" b="0" i="0" u="none" strike="noStrike" kern="1200" baseline="0" dirty="0" smtClean="0">
                <a:solidFill>
                  <a:schemeClr val="tx1"/>
                </a:solidFill>
                <a:latin typeface="+mn-lt"/>
                <a:ea typeface="+mn-ea"/>
                <a:cs typeface="+mn-cs"/>
              </a:rPr>
              <a:t>Relevant to your product, not to every site on the Web. Don’t report,</a:t>
            </a:r>
          </a:p>
          <a:p>
            <a:r>
              <a:rPr lang="en-US" sz="1200" b="0" i="0" u="none" strike="noStrike" kern="1200" baseline="0" dirty="0" smtClean="0">
                <a:solidFill>
                  <a:schemeClr val="tx1"/>
                </a:solidFill>
                <a:latin typeface="+mn-lt"/>
                <a:ea typeface="+mn-ea"/>
                <a:cs typeface="+mn-cs"/>
              </a:rPr>
              <a:t>“Users like free stuff,” but include, “Many users request free evaluation periods for</a:t>
            </a:r>
          </a:p>
          <a:p>
            <a:r>
              <a:rPr lang="en-US" sz="1200" b="0" i="0" u="none" strike="noStrike" kern="1200" baseline="0" dirty="0" smtClean="0">
                <a:solidFill>
                  <a:schemeClr val="tx1"/>
                </a:solidFill>
                <a:latin typeface="+mn-lt"/>
                <a:ea typeface="+mn-ea"/>
                <a:cs typeface="+mn-cs"/>
              </a:rPr>
              <a:t>software to know if paying will be worth it.”</a:t>
            </a:r>
          </a:p>
          <a:p>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Universal: </a:t>
            </a:r>
            <a:r>
              <a:rPr lang="en-US" sz="1200" b="0" i="0" u="none" strike="noStrike" kern="1200" baseline="0" dirty="0" smtClean="0">
                <a:solidFill>
                  <a:schemeClr val="tx1"/>
                </a:solidFill>
                <a:latin typeface="+mn-lt"/>
                <a:ea typeface="+mn-ea"/>
                <a:cs typeface="+mn-cs"/>
              </a:rPr>
              <a:t>Find things that are true for the entire site, not for a single item on a</a:t>
            </a:r>
          </a:p>
          <a:p>
            <a:r>
              <a:rPr lang="en-US" sz="1200" b="0" i="0" u="none" strike="noStrike" kern="1200" baseline="0" dirty="0" smtClean="0">
                <a:solidFill>
                  <a:schemeClr val="tx1"/>
                </a:solidFill>
                <a:latin typeface="+mn-lt"/>
                <a:ea typeface="+mn-ea"/>
                <a:cs typeface="+mn-cs"/>
              </a:rPr>
              <a:t>single page. Weed out things like, “Users couldn’t fi </a:t>
            </a:r>
            <a:r>
              <a:rPr lang="en-US" sz="1200" b="0" i="0" u="none" strike="noStrike" kern="1200" baseline="0" dirty="0" err="1" smtClean="0">
                <a:solidFill>
                  <a:schemeClr val="tx1"/>
                </a:solidFill>
                <a:latin typeface="+mn-lt"/>
                <a:ea typeface="+mn-ea"/>
                <a:cs typeface="+mn-cs"/>
              </a:rPr>
              <a:t>nd</a:t>
            </a:r>
            <a:r>
              <a:rPr lang="en-US" sz="1200" b="0" i="0" u="none" strike="noStrike" kern="1200" baseline="0" dirty="0" smtClean="0">
                <a:solidFill>
                  <a:schemeClr val="tx1"/>
                </a:solidFill>
                <a:latin typeface="+mn-lt"/>
                <a:ea typeface="+mn-ea"/>
                <a:cs typeface="+mn-cs"/>
              </a:rPr>
              <a:t> the Submit button on the</a:t>
            </a:r>
          </a:p>
          <a:p>
            <a:r>
              <a:rPr lang="en-US" sz="1200" b="0" i="0" u="none" strike="noStrike" kern="1200" baseline="0" dirty="0" smtClean="0">
                <a:solidFill>
                  <a:schemeClr val="tx1"/>
                </a:solidFill>
                <a:latin typeface="+mn-lt"/>
                <a:ea typeface="+mn-ea"/>
                <a:cs typeface="+mn-cs"/>
              </a:rPr>
              <a:t>checkout page,” but leave in, “We have a type of user who knows what he wants</a:t>
            </a:r>
          </a:p>
          <a:p>
            <a:r>
              <a:rPr lang="en-US" sz="1200" b="0" i="0" u="none" strike="noStrike" kern="1200" baseline="0" dirty="0" smtClean="0">
                <a:solidFill>
                  <a:schemeClr val="tx1"/>
                </a:solidFill>
                <a:latin typeface="+mn-lt"/>
                <a:ea typeface="+mn-ea"/>
                <a:cs typeface="+mn-cs"/>
              </a:rPr>
              <a:t>already and needs a way to speed through fi </a:t>
            </a:r>
            <a:r>
              <a:rPr lang="en-US" sz="1200" b="0" i="0" u="none" strike="noStrike" kern="1200" baseline="0" dirty="0" err="1" smtClean="0">
                <a:solidFill>
                  <a:schemeClr val="tx1"/>
                </a:solidFill>
                <a:latin typeface="+mn-lt"/>
                <a:ea typeface="+mn-ea"/>
                <a:cs typeface="+mn-cs"/>
              </a:rPr>
              <a:t>nding</a:t>
            </a:r>
            <a:r>
              <a:rPr lang="en-US" sz="1200" b="0" i="0" u="none" strike="noStrike" kern="1200" baseline="0" dirty="0" smtClean="0">
                <a:solidFill>
                  <a:schemeClr val="tx1"/>
                </a:solidFill>
                <a:latin typeface="+mn-lt"/>
                <a:ea typeface="+mn-ea"/>
                <a:cs typeface="+mn-cs"/>
              </a:rPr>
              <a:t> and buying.”</a:t>
            </a:r>
            <a:endParaRPr lang="en-GB" dirty="0" smtClean="0"/>
          </a:p>
        </p:txBody>
      </p:sp>
      <p:sp>
        <p:nvSpPr>
          <p:cNvPr id="15364"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804ADD8D-0781-488A-88BC-9CC3F6DBDA07}" type="slidenum">
              <a:rPr lang="en-GB" sz="1200">
                <a:latin typeface="+mn-lt"/>
              </a:rPr>
              <a:pPr algn="r">
                <a:defRPr/>
              </a:pPr>
              <a:t>32</a:t>
            </a:fld>
            <a:endParaRPr lang="en-GB" sz="1200">
              <a:latin typeface="+mn-lt"/>
            </a:endParaRPr>
          </a:p>
        </p:txBody>
      </p:sp>
    </p:spTree>
    <p:extLst>
      <p:ext uri="{BB962C8B-B14F-4D97-AF65-F5344CB8AC3E}">
        <p14:creationId xmlns:p14="http://schemas.microsoft.com/office/powerpoint/2010/main" val="3488340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dirty="0" smtClean="0"/>
              <a:t>A group doesn’t just have to be a demographic group. It could be based around similar attitudes, level of engagement, behaviour etc…</a:t>
            </a:r>
          </a:p>
          <a:p>
            <a:pPr eaLnBrk="1" hangingPunct="1">
              <a:spcBef>
                <a:spcPct val="0"/>
              </a:spcBef>
            </a:pPr>
            <a:endParaRPr lang="en-GB" dirty="0" smtClean="0"/>
          </a:p>
          <a:p>
            <a:pPr eaLnBrk="1" hangingPunct="1">
              <a:spcBef>
                <a:spcPct val="0"/>
              </a:spcBef>
            </a:pPr>
            <a:r>
              <a:rPr lang="en-GB" dirty="0" smtClean="0"/>
              <a:t>ASK students to stop and write these different things on their post its. </a:t>
            </a:r>
          </a:p>
        </p:txBody>
      </p:sp>
      <p:sp>
        <p:nvSpPr>
          <p:cNvPr id="15364"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4DB75639-1748-4433-B355-1E0D5C1DD6C3}" type="slidenum">
              <a:rPr lang="en-GB" sz="1200">
                <a:latin typeface="+mn-lt"/>
              </a:rPr>
              <a:pPr algn="r">
                <a:defRPr/>
              </a:pPr>
              <a:t>38</a:t>
            </a:fld>
            <a:endParaRPr lang="en-GB" sz="1200">
              <a:latin typeface="+mn-lt"/>
            </a:endParaRPr>
          </a:p>
        </p:txBody>
      </p:sp>
    </p:spTree>
    <p:extLst>
      <p:ext uri="{BB962C8B-B14F-4D97-AF65-F5344CB8AC3E}">
        <p14:creationId xmlns:p14="http://schemas.microsoft.com/office/powerpoint/2010/main" val="2677489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smtClean="0"/>
              <a:t>A group doesn’t just have to be a demographic group. It could be based around similar attitudes, level of engagement, behaviour etc…</a:t>
            </a:r>
          </a:p>
        </p:txBody>
      </p:sp>
      <p:sp>
        <p:nvSpPr>
          <p:cNvPr id="15364"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22B5991-9A83-4157-B0CF-E29B553A6A91}" type="slidenum">
              <a:rPr lang="en-GB" sz="1200">
                <a:latin typeface="+mn-lt"/>
              </a:rPr>
              <a:pPr algn="r">
                <a:defRPr/>
              </a:pPr>
              <a:t>40</a:t>
            </a:fld>
            <a:endParaRPr lang="en-GB" sz="1200">
              <a:latin typeface="+mn-lt"/>
            </a:endParaRPr>
          </a:p>
        </p:txBody>
      </p:sp>
    </p:spTree>
    <p:extLst>
      <p:ext uri="{BB962C8B-B14F-4D97-AF65-F5344CB8AC3E}">
        <p14:creationId xmlns:p14="http://schemas.microsoft.com/office/powerpoint/2010/main" val="4240690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p>
        </p:txBody>
      </p:sp>
      <p:sp>
        <p:nvSpPr>
          <p:cNvPr id="15364"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7AEF4E3-FE88-4D62-B168-A31086FFEBFA}" type="slidenum">
              <a:rPr lang="en-GB" sz="1200">
                <a:latin typeface="+mn-lt"/>
              </a:rPr>
              <a:pPr algn="r">
                <a:defRPr/>
              </a:pPr>
              <a:t>44</a:t>
            </a:fld>
            <a:endParaRPr lang="en-GB" sz="1200">
              <a:latin typeface="+mn-lt"/>
            </a:endParaRPr>
          </a:p>
        </p:txBody>
      </p:sp>
    </p:spTree>
    <p:extLst>
      <p:ext uri="{BB962C8B-B14F-4D97-AF65-F5344CB8AC3E}">
        <p14:creationId xmlns:p14="http://schemas.microsoft.com/office/powerpoint/2010/main" val="427005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smtClean="0"/>
              <a:t>Comedy names, such as ‘Miguel the Mexican’ are best avoided, as are celebrity names, such as ‘Jo Lo’ or ‘Madonna’</a:t>
            </a:r>
          </a:p>
        </p:txBody>
      </p:sp>
      <p:sp>
        <p:nvSpPr>
          <p:cNvPr id="153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C883CD6-24C9-4F72-A0CF-341CD237ACF9}" type="slidenum">
              <a:rPr lang="en-GB" smtClean="0"/>
              <a:pPr fontAlgn="base">
                <a:spcBef>
                  <a:spcPct val="0"/>
                </a:spcBef>
                <a:spcAft>
                  <a:spcPct val="0"/>
                </a:spcAft>
                <a:defRPr/>
              </a:pPr>
              <a:t>47</a:t>
            </a:fld>
            <a:endParaRPr lang="en-GB" smtClean="0"/>
          </a:p>
        </p:txBody>
      </p:sp>
    </p:spTree>
    <p:extLst>
      <p:ext uri="{BB962C8B-B14F-4D97-AF65-F5344CB8AC3E}">
        <p14:creationId xmlns:p14="http://schemas.microsoft.com/office/powerpoint/2010/main" val="1768872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p>
        </p:txBody>
      </p:sp>
      <p:sp>
        <p:nvSpPr>
          <p:cNvPr id="15364"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4BA7830-C020-41AB-943E-FB50FA1875EA}" type="slidenum">
              <a:rPr lang="en-GB" sz="1200">
                <a:latin typeface="+mn-lt"/>
              </a:rPr>
              <a:pPr algn="r">
                <a:defRPr/>
              </a:pPr>
              <a:t>48</a:t>
            </a:fld>
            <a:endParaRPr lang="en-GB" sz="1200">
              <a:latin typeface="+mn-lt"/>
            </a:endParaRPr>
          </a:p>
        </p:txBody>
      </p:sp>
    </p:spTree>
    <p:extLst>
      <p:ext uri="{BB962C8B-B14F-4D97-AF65-F5344CB8AC3E}">
        <p14:creationId xmlns:p14="http://schemas.microsoft.com/office/powerpoint/2010/main" val="3641577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dirty="0" smtClean="0"/>
              <a:t>Comedy names, such as ‘Miguel the Mexican’ are best avoided, as are celebrity names, such as ‘Jo Lo’ or ‘Madonna’</a:t>
            </a:r>
          </a:p>
          <a:p>
            <a:pPr eaLnBrk="1" hangingPunct="1">
              <a:spcBef>
                <a:spcPct val="0"/>
              </a:spcBef>
            </a:pPr>
            <a:endParaRPr lang="en-GB" dirty="0" smtClean="0"/>
          </a:p>
          <a:p>
            <a:pPr eaLnBrk="1" hangingPunct="1">
              <a:spcBef>
                <a:spcPct val="0"/>
              </a:spcBef>
            </a:pPr>
            <a:r>
              <a:rPr lang="en-US" dirty="0" smtClean="0">
                <a:hlinkClick r:id="rId3"/>
              </a:rPr>
              <a:t>http://www.flickr.com/photos/12433334@N04/2390719990/in/photolist-4Dg4Lb-4Gqfa6-4Mbb3t-4MiAVW-4MkCWW-4NShzN-4Q4hVN-4Rcdv1-4XqeJg-521RhQ-5aFFTB-5f9HRd-5ocznq-5qPRzW-5Tg1Ui-5TkgrC-5Tkgub-5TkkdC-5Tkki1-5UfqRN-5Xgt8t-6gg3ej-6gg5p3-6ghCzf-6hRv2T-6pvxgQ-6su7Zr-6RemDm-6Rk8s2-6RpVSi-7ikFKo-7oGeUc-7rfpZs-bmR5K6-93AGYR-8gyUEC-ahi1ad-7Cf67a-dbbjEu-dq4khD-8r5t8d-8r5Cih-7zwDQf-7Xgegt-9xyerT-8r5Duf-eC1CSZ-avfmYw-eBZEKp-7DCYds-8ndChK</a:t>
            </a:r>
            <a:endParaRPr lang="en-GB" dirty="0" smtClean="0"/>
          </a:p>
        </p:txBody>
      </p:sp>
      <p:sp>
        <p:nvSpPr>
          <p:cNvPr id="15364"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BFAB2E2A-0EBF-44BA-90BF-A37F5B945112}" type="slidenum">
              <a:rPr lang="en-GB" sz="1200">
                <a:latin typeface="+mn-lt"/>
              </a:rPr>
              <a:pPr algn="r">
                <a:defRPr/>
              </a:pPr>
              <a:t>49</a:t>
            </a:fld>
            <a:endParaRPr lang="en-GB" sz="1200">
              <a:latin typeface="+mn-lt"/>
            </a:endParaRPr>
          </a:p>
        </p:txBody>
      </p:sp>
    </p:spTree>
    <p:extLst>
      <p:ext uri="{BB962C8B-B14F-4D97-AF65-F5344CB8AC3E}">
        <p14:creationId xmlns:p14="http://schemas.microsoft.com/office/powerpoint/2010/main" val="3354319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A951D-0749-441D-BC8E-5B44C09F64D0}" type="slidenum">
              <a:rPr lang="en-US"/>
              <a:pPr/>
              <a:t>51</a:t>
            </a:fld>
            <a:endParaRPr lang="en-US"/>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p:txBody>
          <a:bodyPr/>
          <a:lstStyle/>
          <a:p>
            <a:r>
              <a:rPr lang="en-US" dirty="0" smtClean="0"/>
              <a:t>You can’t have too many personas who are too alike</a:t>
            </a:r>
            <a:endParaRPr lang="en-US" dirty="0"/>
          </a:p>
        </p:txBody>
      </p:sp>
    </p:spTree>
    <p:extLst>
      <p:ext uri="{BB962C8B-B14F-4D97-AF65-F5344CB8AC3E}">
        <p14:creationId xmlns:p14="http://schemas.microsoft.com/office/powerpoint/2010/main" val="3735531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44234D-447A-4E16-B4D3-442A53322D5C}" type="slidenum">
              <a:rPr lang="en-US"/>
              <a:pPr/>
              <a:t>53</a:t>
            </a:fld>
            <a:endParaRPr lang="en-US"/>
          </a:p>
        </p:txBody>
      </p:sp>
      <p:sp>
        <p:nvSpPr>
          <p:cNvPr id="193538" name="Rectangle 1026"/>
          <p:cNvSpPr>
            <a:spLocks noGrp="1" noRot="1" noChangeAspect="1" noChangeArrowheads="1" noTextEdit="1"/>
          </p:cNvSpPr>
          <p:nvPr>
            <p:ph type="sldImg"/>
          </p:nvPr>
        </p:nvSpPr>
        <p:spPr>
          <a:ln/>
        </p:spPr>
      </p:sp>
      <p:sp>
        <p:nvSpPr>
          <p:cNvPr id="193539" name="Rectangle 1027"/>
          <p:cNvSpPr>
            <a:spLocks noGrp="1" noChangeArrowheads="1"/>
          </p:cNvSpPr>
          <p:nvPr>
            <p:ph type="body" idx="1"/>
          </p:nvPr>
        </p:nvSpPr>
        <p:spPr/>
        <p:txBody>
          <a:bodyPr/>
          <a:lstStyle/>
          <a:p>
            <a:r>
              <a:rPr lang="en-US" sz="1200" b="0" i="0" u="none" strike="noStrike" kern="1200" baseline="0" dirty="0" smtClean="0">
                <a:solidFill>
                  <a:schemeClr val="tx1"/>
                </a:solidFill>
                <a:latin typeface="+mn-lt"/>
                <a:ea typeface="+mn-ea"/>
                <a:cs typeface="+mn-cs"/>
              </a:rPr>
              <a:t>Your primary persona needs to be a common user type that is both important to the</a:t>
            </a:r>
          </a:p>
          <a:p>
            <a:r>
              <a:rPr lang="en-US" sz="1200" b="0" i="0" u="none" strike="noStrike" kern="1200" baseline="0" dirty="0" smtClean="0">
                <a:solidFill>
                  <a:schemeClr val="tx1"/>
                </a:solidFill>
                <a:latin typeface="+mn-lt"/>
                <a:ea typeface="+mn-ea"/>
                <a:cs typeface="+mn-cs"/>
              </a:rPr>
              <a:t>business success of the product </a:t>
            </a:r>
            <a:r>
              <a:rPr lang="en-US" sz="1200" b="0" i="1" u="none" strike="noStrike" kern="1200" baseline="0" dirty="0" smtClean="0">
                <a:solidFill>
                  <a:schemeClr val="tx1"/>
                </a:solidFill>
                <a:latin typeface="+mn-lt"/>
                <a:ea typeface="+mn-ea"/>
                <a:cs typeface="+mn-cs"/>
              </a:rPr>
              <a:t>and </a:t>
            </a:r>
            <a:r>
              <a:rPr lang="en-US" sz="1200" b="0" i="0" u="none" strike="noStrike" kern="1200" baseline="0" dirty="0" smtClean="0">
                <a:solidFill>
                  <a:schemeClr val="tx1"/>
                </a:solidFill>
                <a:latin typeface="+mn-lt"/>
                <a:ea typeface="+mn-ea"/>
                <a:cs typeface="+mn-cs"/>
              </a:rPr>
              <a:t>is needy from a design point of view. This is usually a</a:t>
            </a:r>
          </a:p>
          <a:p>
            <a:r>
              <a:rPr lang="en-US" sz="1200" b="0" i="0" u="none" strike="noStrike" kern="1200" baseline="0" dirty="0" smtClean="0">
                <a:solidFill>
                  <a:schemeClr val="tx1"/>
                </a:solidFill>
                <a:latin typeface="+mn-lt"/>
                <a:ea typeface="+mn-ea"/>
                <a:cs typeface="+mn-cs"/>
              </a:rPr>
              <a:t>beginning user or a technologically challenged one.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Your secondary users need to be very different from the primary users. Secondary users</a:t>
            </a:r>
          </a:p>
          <a:p>
            <a:r>
              <a:rPr lang="en-US" sz="1200" b="0" i="0" u="none" strike="noStrike" kern="1200" baseline="0" dirty="0" smtClean="0">
                <a:solidFill>
                  <a:schemeClr val="tx1"/>
                </a:solidFill>
                <a:latin typeface="+mn-lt"/>
                <a:ea typeface="+mn-ea"/>
                <a:cs typeface="+mn-cs"/>
              </a:rPr>
              <a:t>may be power users or serious novices who are less valuable from a business standpoint</a:t>
            </a:r>
          </a:p>
          <a:p>
            <a:r>
              <a:rPr lang="en-US" sz="1200" b="0" i="0" u="none" strike="noStrike" kern="1200" baseline="0" dirty="0" smtClean="0">
                <a:solidFill>
                  <a:schemeClr val="tx1"/>
                </a:solidFill>
                <a:latin typeface="+mn-lt"/>
                <a:ea typeface="+mn-ea"/>
                <a:cs typeface="+mn-cs"/>
              </a:rPr>
              <a:t>but cost a lot in customer support. (Business is not just about </a:t>
            </a:r>
            <a:r>
              <a:rPr lang="en-US" sz="1200" b="0" i="0" u="none" strike="noStrike" kern="1200" baseline="0" dirty="0" err="1" smtClean="0">
                <a:solidFill>
                  <a:schemeClr val="tx1"/>
                </a:solidFill>
                <a:latin typeface="+mn-lt"/>
                <a:ea typeface="+mn-ea"/>
                <a:cs typeface="+mn-cs"/>
              </a:rPr>
              <a:t>profi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ts</a:t>
            </a:r>
            <a:r>
              <a:rPr lang="en-US" sz="1200" b="0" i="0" u="none" strike="noStrike" kern="1200" baseline="0" dirty="0" smtClean="0">
                <a:solidFill>
                  <a:schemeClr val="tx1"/>
                </a:solidFill>
                <a:latin typeface="+mn-lt"/>
                <a:ea typeface="+mn-ea"/>
                <a:cs typeface="+mn-cs"/>
              </a:rPr>
              <a:t>; it’s also about</a:t>
            </a:r>
          </a:p>
          <a:p>
            <a:r>
              <a:rPr lang="en-US" sz="1200" b="0" i="0" u="none" strike="noStrike" kern="1200" baseline="0" dirty="0" smtClean="0">
                <a:solidFill>
                  <a:schemeClr val="tx1"/>
                </a:solidFill>
                <a:latin typeface="+mn-lt"/>
                <a:ea typeface="+mn-ea"/>
                <a:cs typeface="+mn-cs"/>
              </a:rPr>
              <a:t>savings.)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There’s a third kind of user, the user who has radically different needs for the system,</a:t>
            </a:r>
          </a:p>
          <a:p>
            <a:r>
              <a:rPr lang="en-US" sz="1200" b="0" i="0" u="none" strike="noStrike" kern="1200" baseline="0" dirty="0" smtClean="0">
                <a:solidFill>
                  <a:schemeClr val="tx1"/>
                </a:solidFill>
                <a:latin typeface="+mn-lt"/>
                <a:ea typeface="+mn-ea"/>
                <a:cs typeface="+mn-cs"/>
              </a:rPr>
              <a:t>who may even need a specialized design of her own. We call these users “complementary,”</a:t>
            </a:r>
          </a:p>
          <a:p>
            <a:r>
              <a:rPr lang="en-US" sz="1200" b="0" i="0" u="none" strike="noStrike" kern="1200" baseline="0" dirty="0" smtClean="0">
                <a:solidFill>
                  <a:schemeClr val="tx1"/>
                </a:solidFill>
                <a:latin typeface="+mn-lt"/>
                <a:ea typeface="+mn-ea"/>
                <a:cs typeface="+mn-cs"/>
              </a:rPr>
              <a:t>because they show us a different side of the product, a side we might not have</a:t>
            </a:r>
          </a:p>
          <a:p>
            <a:r>
              <a:rPr lang="en-US" sz="1200" b="0" i="0" u="none" strike="noStrike" kern="1200" baseline="0" dirty="0" smtClean="0">
                <a:solidFill>
                  <a:schemeClr val="tx1"/>
                </a:solidFill>
                <a:latin typeface="+mn-lt"/>
                <a:ea typeface="+mn-ea"/>
                <a:cs typeface="+mn-cs"/>
              </a:rPr>
              <a:t>seen otherwise.</a:t>
            </a:r>
            <a:endParaRPr lang="en-US" dirty="0"/>
          </a:p>
        </p:txBody>
      </p:sp>
    </p:spTree>
    <p:extLst>
      <p:ext uri="{BB962C8B-B14F-4D97-AF65-F5344CB8AC3E}">
        <p14:creationId xmlns:p14="http://schemas.microsoft.com/office/powerpoint/2010/main" val="3503008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another session of “all the post-it notes must</a:t>
            </a:r>
            <a:r>
              <a:rPr lang="en-US" baseline="0" dirty="0" smtClean="0"/>
              <a:t> die!”</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5</a:t>
            </a:fld>
            <a:endParaRPr lang="en-US"/>
          </a:p>
        </p:txBody>
      </p:sp>
    </p:spTree>
    <p:extLst>
      <p:ext uri="{BB962C8B-B14F-4D97-AF65-F5344CB8AC3E}">
        <p14:creationId xmlns:p14="http://schemas.microsoft.com/office/powerpoint/2010/main" val="2329727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dirty="0" smtClean="0"/>
              <a:t>If you’re designing a computer system to be used in schools, don’t base your personas on characters from </a:t>
            </a:r>
            <a:r>
              <a:rPr lang="en-GB" dirty="0" err="1" smtClean="0"/>
              <a:t>startrick</a:t>
            </a:r>
            <a:r>
              <a:rPr lang="en-GB" dirty="0" smtClean="0"/>
              <a:t>!</a:t>
            </a:r>
          </a:p>
        </p:txBody>
      </p:sp>
      <p:sp>
        <p:nvSpPr>
          <p:cNvPr id="153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790361F-38A3-4358-BCE6-203EEF0BACF2}" type="slidenum">
              <a:rPr lang="en-GB" smtClean="0"/>
              <a:pPr fontAlgn="base">
                <a:spcBef>
                  <a:spcPct val="0"/>
                </a:spcBef>
                <a:spcAft>
                  <a:spcPct val="0"/>
                </a:spcAft>
                <a:defRPr/>
              </a:pPr>
              <a:t>59</a:t>
            </a:fld>
            <a:endParaRPr lang="en-GB" smtClean="0"/>
          </a:p>
        </p:txBody>
      </p:sp>
    </p:spTree>
    <p:extLst>
      <p:ext uri="{BB962C8B-B14F-4D97-AF65-F5344CB8AC3E}">
        <p14:creationId xmlns:p14="http://schemas.microsoft.com/office/powerpoint/2010/main" val="3811831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p>
        </p:txBody>
      </p:sp>
      <p:sp>
        <p:nvSpPr>
          <p:cNvPr id="15364"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987ACCA-228A-4200-BF65-65D6F256B865}" type="slidenum">
              <a:rPr lang="en-GB" sz="1200">
                <a:latin typeface="+mn-lt"/>
              </a:rPr>
              <a:pPr algn="r">
                <a:defRPr/>
              </a:pPr>
              <a:t>60</a:t>
            </a:fld>
            <a:endParaRPr lang="en-GB" sz="1200">
              <a:latin typeface="+mn-lt"/>
            </a:endParaRPr>
          </a:p>
        </p:txBody>
      </p:sp>
    </p:spTree>
    <p:extLst>
      <p:ext uri="{BB962C8B-B14F-4D97-AF65-F5344CB8AC3E}">
        <p14:creationId xmlns:p14="http://schemas.microsoft.com/office/powerpoint/2010/main" val="3510366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06AF31-35A5-4264-AB3C-10A3F78BCB6A}" type="slidenum">
              <a:rPr lang="en-US"/>
              <a:pPr/>
              <a:t>61</a:t>
            </a:fld>
            <a:endParaRPr lang="en-US"/>
          </a:p>
        </p:txBody>
      </p:sp>
      <p:sp>
        <p:nvSpPr>
          <p:cNvPr id="123906" name="Rectangle 1026"/>
          <p:cNvSpPr>
            <a:spLocks noGrp="1" noRot="1" noChangeAspect="1" noChangeArrowheads="1" noTextEdit="1"/>
          </p:cNvSpPr>
          <p:nvPr>
            <p:ph type="sldImg"/>
          </p:nvPr>
        </p:nvSpPr>
        <p:spPr>
          <a:ln/>
        </p:spPr>
      </p:sp>
      <p:sp>
        <p:nvSpPr>
          <p:cNvPr id="123907" name="Rectangle 1027"/>
          <p:cNvSpPr>
            <a:spLocks noGrp="1" noChangeArrowheads="1"/>
          </p:cNvSpPr>
          <p:nvPr>
            <p:ph type="body" idx="1"/>
          </p:nvPr>
        </p:nvSpPr>
        <p:spPr/>
        <p:txBody>
          <a:bodyPr/>
          <a:lstStyle/>
          <a:p>
            <a:r>
              <a:rPr lang="en-US">
                <a:solidFill>
                  <a:srgbClr val="000000"/>
                </a:solidFill>
                <a:latin typeface="Verdana" pitchFamily="34" charset="0"/>
                <a:cs typeface="Times New Roman" pitchFamily="18" charset="0"/>
              </a:rPr>
              <a:t>Questionnaires are written lists of questions that you distribute to your users, either via an online form, or on paper. They are useful when you wish to survey a larger number or users. They are good for gathering quantitative data, but not qualitative, and can be most useful before performing usability testing to discover areas of potential trouble.</a:t>
            </a:r>
          </a:p>
          <a:p>
            <a:r>
              <a:rPr lang="en-US">
                <a:latin typeface="Trebuchet MS" pitchFamily="34" charset="0"/>
                <a:cs typeface="Times New Roman" pitchFamily="18" charset="0"/>
              </a:rPr>
              <a:t>Disadvantages: Users are notoriously poor at self reporting. “Why” is often not answered.</a:t>
            </a:r>
            <a:r>
              <a:rPr lang="en-US"/>
              <a:t> </a:t>
            </a:r>
          </a:p>
        </p:txBody>
      </p:sp>
    </p:spTree>
    <p:extLst>
      <p:ext uri="{BB962C8B-B14F-4D97-AF65-F5344CB8AC3E}">
        <p14:creationId xmlns:p14="http://schemas.microsoft.com/office/powerpoint/2010/main" val="3589966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dirty="0" smtClean="0"/>
              <a:t>These are some persona cards that were created to help everyone get to know the personas. You can see some information about the persona on the back of each card, together with what is important to them and a good quote.</a:t>
            </a:r>
          </a:p>
        </p:txBody>
      </p:sp>
      <p:sp>
        <p:nvSpPr>
          <p:cNvPr id="153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1C79C08-4E96-4ACE-A2A2-8B6A2176A1AF}" type="slidenum">
              <a:rPr lang="en-GB" smtClean="0"/>
              <a:pPr fontAlgn="base">
                <a:spcBef>
                  <a:spcPct val="0"/>
                </a:spcBef>
                <a:spcAft>
                  <a:spcPct val="0"/>
                </a:spcAft>
                <a:defRPr/>
              </a:pPr>
              <a:t>62</a:t>
            </a:fld>
            <a:endParaRPr lang="en-GB" smtClean="0"/>
          </a:p>
        </p:txBody>
      </p:sp>
    </p:spTree>
    <p:extLst>
      <p:ext uri="{BB962C8B-B14F-4D97-AF65-F5344CB8AC3E}">
        <p14:creationId xmlns:p14="http://schemas.microsoft.com/office/powerpoint/2010/main" val="1299280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http://www.flickr.com/photos/ul_digital_library/with/8978093756/</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64</a:t>
            </a:fld>
            <a:endParaRPr lang="en-US"/>
          </a:p>
        </p:txBody>
      </p:sp>
    </p:spTree>
    <p:extLst>
      <p:ext uri="{BB962C8B-B14F-4D97-AF65-F5344CB8AC3E}">
        <p14:creationId xmlns:p14="http://schemas.microsoft.com/office/powerpoint/2010/main" val="721049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with an exercise, ~15 minutes for quiet individual</a:t>
            </a:r>
            <a:r>
              <a:rPr lang="en-US" baseline="0" dirty="0" smtClean="0"/>
              <a:t> scenario writing, then 15 to exchange them. Instructions for exchanging– keep each other honest, point out where you are thinking too much about current constraints like paywalls, or design decisions like buttons and links. Focus on the experience.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Meeting of Drama Society October 1973, </a:t>
            </a:r>
            <a:r>
              <a:rPr lang="en-US" sz="1200" b="0" i="0" u="none" strike="noStrike" kern="1200" dirty="0" err="1" smtClean="0">
                <a:solidFill>
                  <a:schemeClr val="tx1"/>
                </a:solidFill>
                <a:effectLst/>
                <a:latin typeface="+mn-lt"/>
                <a:ea typeface="+mn-ea"/>
                <a:cs typeface="+mn-cs"/>
                <a:hlinkClick r:id="rId3"/>
              </a:rPr>
              <a:t>Glucksman</a:t>
            </a:r>
            <a:r>
              <a:rPr lang="en-US" sz="1200" b="0" i="0" u="none" strike="noStrike" kern="1200" dirty="0" smtClean="0">
                <a:solidFill>
                  <a:schemeClr val="tx1"/>
                </a:solidFill>
                <a:effectLst/>
                <a:latin typeface="+mn-lt"/>
                <a:ea typeface="+mn-ea"/>
                <a:cs typeface="+mn-cs"/>
                <a:hlinkClick r:id="rId3"/>
              </a:rPr>
              <a:t> Library</a:t>
            </a:r>
            <a:r>
              <a:rPr lang="en-US" sz="1200" b="0" i="0" u="none" strike="noStrike" kern="1200" dirty="0" smtClean="0">
                <a:solidFill>
                  <a:schemeClr val="tx1"/>
                </a:solidFill>
                <a:effectLst/>
                <a:latin typeface="+mn-lt"/>
                <a:ea typeface="+mn-ea"/>
                <a:cs typeface="+mn-cs"/>
              </a:rPr>
              <a:t> NO COPYRIGHT RESTRICTIONS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66</a:t>
            </a:fld>
            <a:endParaRPr lang="en-US"/>
          </a:p>
        </p:txBody>
      </p:sp>
    </p:spTree>
    <p:extLst>
      <p:ext uri="{BB962C8B-B14F-4D97-AF65-F5344CB8AC3E}">
        <p14:creationId xmlns:p14="http://schemas.microsoft.com/office/powerpoint/2010/main" val="1925587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you can add in the business case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err="1" smtClean="0">
                <a:solidFill>
                  <a:schemeClr val="tx1"/>
                </a:solidFill>
                <a:effectLst/>
                <a:latin typeface="+mn-lt"/>
                <a:ea typeface="+mn-ea"/>
                <a:cs typeface="+mn-cs"/>
                <a:hlinkClick r:id="rId3"/>
              </a:rPr>
              <a:t>Glucksman</a:t>
            </a:r>
            <a:r>
              <a:rPr lang="en-US" sz="1200" b="0" i="0" u="none" strike="noStrike" kern="1200" dirty="0" smtClean="0">
                <a:solidFill>
                  <a:schemeClr val="tx1"/>
                </a:solidFill>
                <a:effectLst/>
                <a:latin typeface="+mn-lt"/>
                <a:ea typeface="+mn-ea"/>
                <a:cs typeface="+mn-cs"/>
                <a:hlinkClick r:id="rId3"/>
              </a:rPr>
              <a:t> Library</a:t>
            </a:r>
            <a:r>
              <a:rPr lang="en-US" sz="1200" b="0" i="0" u="none" strike="noStrike" kern="1200" dirty="0" smtClean="0">
                <a:solidFill>
                  <a:schemeClr val="tx1"/>
                </a:solidFill>
                <a:effectLst/>
                <a:latin typeface="+mn-lt"/>
                <a:ea typeface="+mn-ea"/>
                <a:cs typeface="+mn-cs"/>
              </a:rPr>
              <a:t> NO COPYRIGHT RESTRICTIONS</a:t>
            </a:r>
            <a:endParaRPr lang="en-US" sz="1200" b="0" i="0" kern="1200" dirty="0" smtClean="0">
              <a:solidFill>
                <a:schemeClr val="tx1"/>
              </a:solidFill>
              <a:effectLst/>
              <a:latin typeface="+mn-lt"/>
              <a:ea typeface="+mn-ea"/>
              <a:cs typeface="+mn-cs"/>
            </a:endParaRPr>
          </a:p>
          <a:p>
            <a:r>
              <a:rPr lang="en-US" dirty="0" err="1" smtClean="0"/>
              <a:t>ess</a:t>
            </a:r>
            <a:r>
              <a:rPr lang="en-US" dirty="0" smtClean="0"/>
              <a:t> needs. Discuss what het business wants and the user wants, and if there is a middle ground. Still don’t’ add in design …If you write “he submits the form” you are too detailed. </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67</a:t>
            </a:fld>
            <a:endParaRPr lang="en-US"/>
          </a:p>
        </p:txBody>
      </p:sp>
    </p:spTree>
    <p:extLst>
      <p:ext uri="{BB962C8B-B14F-4D97-AF65-F5344CB8AC3E}">
        <p14:creationId xmlns:p14="http://schemas.microsoft.com/office/powerpoint/2010/main" val="7783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for verbs,</a:t>
            </a:r>
            <a:r>
              <a:rPr lang="en-US" baseline="0" dirty="0" smtClean="0"/>
              <a:t> they indicate action.</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68</a:t>
            </a:fld>
            <a:endParaRPr lang="en-US"/>
          </a:p>
        </p:txBody>
      </p:sp>
    </p:spTree>
    <p:extLst>
      <p:ext uri="{BB962C8B-B14F-4D97-AF65-F5344CB8AC3E}">
        <p14:creationId xmlns:p14="http://schemas.microsoft.com/office/powerpoint/2010/main" val="387945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looking up a train schedule or tickets at </a:t>
            </a:r>
            <a:r>
              <a:rPr lang="en-US" dirty="0" err="1" smtClean="0"/>
              <a:t>amtrak</a:t>
            </a:r>
            <a:r>
              <a:rPr lang="en-US" dirty="0" smtClean="0"/>
              <a:t>… they don’t expect to have to deal with a tutorial, they just want in and out</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71</a:t>
            </a:fld>
            <a:endParaRPr lang="en-US"/>
          </a:p>
        </p:txBody>
      </p:sp>
    </p:spTree>
    <p:extLst>
      <p:ext uri="{BB962C8B-B14F-4D97-AF65-F5344CB8AC3E}">
        <p14:creationId xmlns:p14="http://schemas.microsoft.com/office/powerpoint/2010/main" val="1830666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hlinkClick r:id="rId3"/>
              </a:rPr>
              <a:t>SDASM </a:t>
            </a:r>
            <a:r>
              <a:rPr lang="en-US" sz="1200" b="0" i="0" u="none" strike="noStrike" kern="1200" dirty="0" err="1" smtClean="0">
                <a:solidFill>
                  <a:schemeClr val="tx1"/>
                </a:solidFill>
                <a:effectLst/>
                <a:latin typeface="+mn-lt"/>
                <a:ea typeface="+mn-ea"/>
                <a:cs typeface="+mn-cs"/>
                <a:hlinkClick r:id="rId3"/>
              </a:rPr>
              <a:t>Archives</a:t>
            </a:r>
            <a:r>
              <a:rPr lang="en-US" sz="1200" b="0" i="0" kern="1200" dirty="0" err="1" smtClean="0">
                <a:solidFill>
                  <a:schemeClr val="tx1"/>
                </a:solidFill>
                <a:effectLst/>
                <a:latin typeface="+mn-lt"/>
                <a:ea typeface="+mn-ea"/>
                <a:cs typeface="+mn-cs"/>
              </a:rPr>
              <a:t>San</a:t>
            </a:r>
            <a:r>
              <a:rPr lang="en-US" sz="1200" b="0" i="0" kern="1200" dirty="0" smtClean="0">
                <a:solidFill>
                  <a:schemeClr val="tx1"/>
                </a:solidFill>
                <a:effectLst/>
                <a:latin typeface="+mn-lt"/>
                <a:ea typeface="+mn-ea"/>
                <a:cs typeface="+mn-cs"/>
              </a:rPr>
              <a:t> Diego Air &amp; Space</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75</a:t>
            </a:fld>
            <a:endParaRPr lang="en-US"/>
          </a:p>
        </p:txBody>
      </p:sp>
    </p:spTree>
    <p:extLst>
      <p:ext uri="{BB962C8B-B14F-4D97-AF65-F5344CB8AC3E}">
        <p14:creationId xmlns:p14="http://schemas.microsoft.com/office/powerpoint/2010/main" val="4287692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Be a rolling suitcase </a:t>
            </a:r>
            <a:r>
              <a:rPr lang="en-US" sz="1200" b="0" i="1" u="none" strike="noStrike" kern="1200" baseline="0" dirty="0" smtClean="0">
                <a:solidFill>
                  <a:schemeClr val="tx1"/>
                </a:solidFill>
                <a:latin typeface="+mn-lt"/>
                <a:ea typeface="+mn-ea"/>
                <a:cs typeface="+mn-cs"/>
              </a:rPr>
              <a:t>(from blueprints)</a:t>
            </a:r>
          </a:p>
          <a:p>
            <a:r>
              <a:rPr lang="en-US" sz="1200" b="0" i="0" u="none" strike="noStrike" kern="1200" baseline="0" dirty="0" smtClean="0">
                <a:solidFill>
                  <a:schemeClr val="tx1"/>
                </a:solidFill>
                <a:latin typeface="+mn-lt"/>
                <a:ea typeface="+mn-ea"/>
                <a:cs typeface="+mn-cs"/>
              </a:rPr>
              <a:t>In the beginning, only flight attendants had rolling suitcases. They had them because</a:t>
            </a:r>
          </a:p>
          <a:p>
            <a:r>
              <a:rPr lang="en-US" sz="1200" b="0" i="0" u="none" strike="noStrike" kern="1200" baseline="0" dirty="0" smtClean="0">
                <a:solidFill>
                  <a:schemeClr val="tx1"/>
                </a:solidFill>
                <a:latin typeface="+mn-lt"/>
                <a:ea typeface="+mn-ea"/>
                <a:cs typeface="+mn-cs"/>
              </a:rPr>
              <a:t>someone who understood the flight attendant’s job designed the suitcases for a very</a:t>
            </a:r>
          </a:p>
          <a:p>
            <a:r>
              <a:rPr lang="en-US" sz="1200" b="0" i="0" u="none" strike="noStrike" kern="1200" baseline="0" dirty="0" smtClean="0">
                <a:solidFill>
                  <a:schemeClr val="tx1"/>
                </a:solidFill>
                <a:latin typeface="+mn-lt"/>
                <a:ea typeface="+mn-ea"/>
                <a:cs typeface="+mn-cs"/>
              </a:rPr>
              <a:t>specific set of needs. Flight attendants needed to dash from flight to flight. They had to</a:t>
            </a:r>
          </a:p>
          <a:p>
            <a:r>
              <a:rPr lang="en-US" sz="1200" b="0" i="0" u="none" strike="noStrike" kern="1200" baseline="0" dirty="0" smtClean="0">
                <a:solidFill>
                  <a:schemeClr val="tx1"/>
                </a:solidFill>
                <a:latin typeface="+mn-lt"/>
                <a:ea typeface="+mn-ea"/>
                <a:cs typeface="+mn-cs"/>
              </a:rPr>
              <a:t>stay fresh for the long flight’s exertions, so they didn’t want to get tired carrying a heavy</a:t>
            </a:r>
          </a:p>
          <a:p>
            <a:r>
              <a:rPr lang="en-US" sz="1200" b="0" i="0" u="none" strike="noStrike" kern="1200" baseline="0" dirty="0" smtClean="0">
                <a:solidFill>
                  <a:schemeClr val="tx1"/>
                </a:solidFill>
                <a:latin typeface="+mn-lt"/>
                <a:ea typeface="+mn-ea"/>
                <a:cs typeface="+mn-cs"/>
              </a:rPr>
              <a:t>bag. Many flight attendants were quite petite, so carrying a big bag could be tough. And</a:t>
            </a:r>
          </a:p>
          <a:p>
            <a:r>
              <a:rPr lang="en-US" sz="1200" b="0" i="0" u="none" strike="noStrike" kern="1200" baseline="0" dirty="0" smtClean="0">
                <a:solidFill>
                  <a:schemeClr val="tx1"/>
                </a:solidFill>
                <a:latin typeface="+mn-lt"/>
                <a:ea typeface="+mn-ea"/>
                <a:cs typeface="+mn-cs"/>
              </a:rPr>
              <a:t>finally were changing flights so often, they really needed to carry all their essentials on</a:t>
            </a:r>
          </a:p>
          <a:p>
            <a:r>
              <a:rPr lang="en-US" sz="1200" b="0" i="0" u="none" strike="noStrike" kern="1200" baseline="0" dirty="0" smtClean="0">
                <a:solidFill>
                  <a:schemeClr val="tx1"/>
                </a:solidFill>
                <a:latin typeface="+mn-lt"/>
                <a:ea typeface="+mn-ea"/>
                <a:cs typeface="+mn-cs"/>
              </a:rPr>
              <a:t>the plane—they never knew when their job would send them to Tokyo when their bags</a:t>
            </a:r>
          </a:p>
          <a:p>
            <a:r>
              <a:rPr lang="en-US" sz="1200" b="0" i="0" u="none" strike="noStrike" kern="1200" baseline="0" dirty="0" smtClean="0">
                <a:solidFill>
                  <a:schemeClr val="tx1"/>
                </a:solidFill>
                <a:latin typeface="+mn-lt"/>
                <a:ea typeface="+mn-ea"/>
                <a:cs typeface="+mn-cs"/>
              </a:rPr>
              <a:t>were already on their way to Paris.</a:t>
            </a:r>
          </a:p>
          <a:p>
            <a:r>
              <a:rPr lang="en-US" sz="1200" b="0" i="0" u="none" strike="noStrike" kern="1200" baseline="0" dirty="0" smtClean="0">
                <a:solidFill>
                  <a:schemeClr val="tx1"/>
                </a:solidFill>
                <a:latin typeface="+mn-lt"/>
                <a:ea typeface="+mn-ea"/>
                <a:cs typeface="+mn-cs"/>
              </a:rPr>
              <a:t>Does this sound familiar? Ordinary people go through the same pains when they fly. We</a:t>
            </a:r>
          </a:p>
          <a:p>
            <a:r>
              <a:rPr lang="en-US" sz="1200" b="0" i="0" u="none" strike="noStrike" kern="1200" baseline="0" dirty="0" smtClean="0">
                <a:solidFill>
                  <a:schemeClr val="tx1"/>
                </a:solidFill>
                <a:latin typeface="+mn-lt"/>
                <a:ea typeface="+mn-ea"/>
                <a:cs typeface="+mn-cs"/>
              </a:rPr>
              <a:t>want to carry all our valuables onto the plane with us. We need them to fi t in the overhead</a:t>
            </a:r>
          </a:p>
          <a:p>
            <a:r>
              <a:rPr lang="en-US" sz="1200" b="0" i="0" u="none" strike="noStrike" kern="1200" baseline="0" dirty="0" smtClean="0">
                <a:solidFill>
                  <a:schemeClr val="tx1"/>
                </a:solidFill>
                <a:latin typeface="+mn-lt"/>
                <a:ea typeface="+mn-ea"/>
                <a:cs typeface="+mn-cs"/>
              </a:rPr>
              <a:t>compartment. We get tired of carrying bags in the long lines to the ticket counter</a:t>
            </a:r>
          </a:p>
          <a:p>
            <a:r>
              <a:rPr lang="en-US" sz="1200" b="0" i="0" u="none" strike="noStrike" kern="1200" baseline="0" dirty="0" smtClean="0">
                <a:solidFill>
                  <a:schemeClr val="tx1"/>
                </a:solidFill>
                <a:latin typeface="+mn-lt"/>
                <a:ea typeface="+mn-ea"/>
                <a:cs typeface="+mn-cs"/>
              </a:rPr>
              <a:t>or while dashing from Terminal C to Terminal F. And our bags often seem to be determined</a:t>
            </a:r>
          </a:p>
          <a:p>
            <a:r>
              <a:rPr lang="en-US" sz="1200" b="0" i="0" u="none" strike="noStrike" kern="1200" baseline="0" dirty="0" smtClean="0">
                <a:solidFill>
                  <a:schemeClr val="tx1"/>
                </a:solidFill>
                <a:latin typeface="+mn-lt"/>
                <a:ea typeface="+mn-ea"/>
                <a:cs typeface="+mn-cs"/>
              </a:rPr>
              <a:t>to head for Paris when we are en route to Tokyo.</a:t>
            </a:r>
          </a:p>
          <a:p>
            <a:r>
              <a:rPr lang="en-US" sz="1200" b="0" i="0" u="none" strike="noStrike" kern="1200" baseline="0" dirty="0" smtClean="0">
                <a:solidFill>
                  <a:schemeClr val="tx1"/>
                </a:solidFill>
                <a:latin typeface="+mn-lt"/>
                <a:ea typeface="+mn-ea"/>
                <a:cs typeface="+mn-cs"/>
              </a:rPr>
              <a:t>A travel-savvy designer met a very specific need for a particular group extremely well,</a:t>
            </a:r>
          </a:p>
          <a:p>
            <a:r>
              <a:rPr lang="en-US" sz="1200" b="0" i="0" u="none" strike="noStrike" kern="1200" baseline="0" dirty="0" smtClean="0">
                <a:solidFill>
                  <a:schemeClr val="tx1"/>
                </a:solidFill>
                <a:latin typeface="+mn-lt"/>
                <a:ea typeface="+mn-ea"/>
                <a:cs typeface="+mn-cs"/>
              </a:rPr>
              <a:t>and ultimately he met the needs of flyers everywhere.</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11</a:t>
            </a:fld>
            <a:endParaRPr lang="en-US"/>
          </a:p>
        </p:txBody>
      </p:sp>
    </p:spTree>
    <p:extLst>
      <p:ext uri="{BB962C8B-B14F-4D97-AF65-F5344CB8AC3E}">
        <p14:creationId xmlns:p14="http://schemas.microsoft.com/office/powerpoint/2010/main" val="3137078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may not read your scenarios</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77</a:t>
            </a:fld>
            <a:endParaRPr lang="en-US"/>
          </a:p>
        </p:txBody>
      </p:sp>
    </p:spTree>
    <p:extLst>
      <p:ext uri="{BB962C8B-B14F-4D97-AF65-F5344CB8AC3E}">
        <p14:creationId xmlns:p14="http://schemas.microsoft.com/office/powerpoint/2010/main" val="1550826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Simpel</a:t>
            </a:r>
            <a:r>
              <a:rPr lang="en-US" dirty="0" smtClean="0"/>
              <a:t> wireframe+ text</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78</a:t>
            </a:fld>
            <a:endParaRPr lang="en-US"/>
          </a:p>
        </p:txBody>
      </p:sp>
    </p:spTree>
    <p:extLst>
      <p:ext uri="{BB962C8B-B14F-4D97-AF65-F5344CB8AC3E}">
        <p14:creationId xmlns:p14="http://schemas.microsoft.com/office/powerpoint/2010/main" val="1739849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
              </a:rPr>
              <a:t>Comics for emotion</a:t>
            </a:r>
          </a:p>
          <a:p>
            <a:endParaRPr lang="en-US" dirty="0" smtClean="0">
              <a:hlinkClick r:id=""/>
            </a:endParaRPr>
          </a:p>
          <a:p>
            <a:r>
              <a:rPr lang="en-US" dirty="0" smtClean="0">
                <a:hlinkClick r:id=""/>
              </a:rPr>
              <a:t>http://kevnull.com/2011/09/see-what-i-mean-short-talk-at-wordcamp-sf.html</a:t>
            </a:r>
            <a:endParaRPr lang="en-US" dirty="0" smtClean="0"/>
          </a:p>
          <a:p>
            <a:r>
              <a:rPr lang="en-US" dirty="0" smtClean="0">
                <a:hlinkClick r:id="rId3"/>
              </a:rPr>
              <a:t>http://boxesandarrows.com/comics-not-just-for-laughs/</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79</a:t>
            </a:fld>
            <a:endParaRPr lang="en-US"/>
          </a:p>
        </p:txBody>
      </p:sp>
    </p:spTree>
    <p:extLst>
      <p:ext uri="{BB962C8B-B14F-4D97-AF65-F5344CB8AC3E}">
        <p14:creationId xmlns:p14="http://schemas.microsoft.com/office/powerpoint/2010/main" val="1931623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http://boxesandarrows.com/comics-not-just-for-laughs/</a:t>
            </a:r>
            <a:endParaRPr lang="en-US" dirty="0" smtClean="0"/>
          </a:p>
          <a:p>
            <a:r>
              <a:rPr lang="en-US" dirty="0" smtClean="0">
                <a:hlinkClick r:id="rId4"/>
              </a:rPr>
              <a:t>http://www.almostexact.com/2011/08/how-to-test-a-new-website-or-concept/</a:t>
            </a:r>
            <a:endParaRPr lang="en-US" dirty="0" smtClean="0"/>
          </a:p>
          <a:p>
            <a:r>
              <a:rPr lang="en-US" dirty="0" smtClean="0">
                <a:hlinkClick r:id="rId5"/>
              </a:rPr>
              <a:t>http://philgreg.tv/courses/comiclife/</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80</a:t>
            </a:fld>
            <a:endParaRPr lang="en-US"/>
          </a:p>
        </p:txBody>
      </p:sp>
    </p:spTree>
    <p:extLst>
      <p:ext uri="{BB962C8B-B14F-4D97-AF65-F5344CB8AC3E}">
        <p14:creationId xmlns:p14="http://schemas.microsoft.com/office/powerpoint/2010/main" val="653057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Regardless</a:t>
            </a:r>
            <a:r>
              <a:rPr lang="en-US" baseline="0" dirty="0" smtClean="0"/>
              <a:t> of how you present them, what you want to leave with is a clear idea of what requirements and features you have.</a:t>
            </a:r>
          </a:p>
          <a:p>
            <a:endParaRPr lang="en-US" baseline="0" dirty="0" smtClean="0"/>
          </a:p>
          <a:p>
            <a:r>
              <a:rPr lang="en-US" baseline="0" dirty="0" smtClean="0"/>
              <a:t>User Stories – are just another way to phrase requirements – talk about them a little bit.</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81</a:t>
            </a:fld>
            <a:endParaRPr lang="en-US"/>
          </a:p>
        </p:txBody>
      </p:sp>
    </p:spTree>
    <p:extLst>
      <p:ext uri="{BB962C8B-B14F-4D97-AF65-F5344CB8AC3E}">
        <p14:creationId xmlns:p14="http://schemas.microsoft.com/office/powerpoint/2010/main" val="653057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Notes: you need to have the scenarios</a:t>
            </a:r>
            <a:r>
              <a:rPr lang="en-US" baseline="0" dirty="0" smtClean="0">
                <a:hlinkClick r:id="rId3"/>
              </a:rPr>
              <a:t> out. </a:t>
            </a:r>
            <a:endParaRPr lang="en-US" dirty="0" smtClean="0">
              <a:hlinkClick r:id=""/>
            </a:endParaRPr>
          </a:p>
          <a:p>
            <a:endParaRPr lang="en-US" dirty="0" smtClean="0">
              <a:hlinkClick r:id=""/>
            </a:endParaRPr>
          </a:p>
          <a:p>
            <a:r>
              <a:rPr lang="en-US" dirty="0" smtClean="0">
                <a:hlinkClick r:id=""/>
              </a:rPr>
              <a:t>Images in this presentation: http://www.flickr.com/photos/ul_digital_library/with/8978093756/</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83</a:t>
            </a:fld>
            <a:endParaRPr lang="en-US"/>
          </a:p>
        </p:txBody>
      </p:sp>
    </p:spTree>
    <p:extLst>
      <p:ext uri="{BB962C8B-B14F-4D97-AF65-F5344CB8AC3E}">
        <p14:creationId xmlns:p14="http://schemas.microsoft.com/office/powerpoint/2010/main" val="721049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Wallace "Whitey" Wolf, a Mechanic for the City Sweeps Out the Repair Garage ..., 10/1974</a:t>
            </a:r>
          </a:p>
          <a:p>
            <a:r>
              <a:rPr lang="en-US" sz="1200" b="0" i="0" kern="1200" dirty="0" smtClean="0">
                <a:solidFill>
                  <a:schemeClr val="tx1"/>
                </a:solidFill>
                <a:effectLst/>
                <a:latin typeface="+mn-lt"/>
                <a:ea typeface="+mn-ea"/>
                <a:cs typeface="+mn-cs"/>
              </a:rPr>
              <a:t>US National Archive</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85</a:t>
            </a:fld>
            <a:endParaRPr lang="en-US"/>
          </a:p>
        </p:txBody>
      </p:sp>
    </p:spTree>
    <p:extLst>
      <p:ext uri="{BB962C8B-B14F-4D97-AF65-F5344CB8AC3E}">
        <p14:creationId xmlns:p14="http://schemas.microsoft.com/office/powerpoint/2010/main" val="4155974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hlinkClick r:id="rId3"/>
              </a:rPr>
              <a:t>The U.S. National Archives</a:t>
            </a:r>
            <a:r>
              <a:rPr lang="en-US" sz="1200" b="0" i="0" u="none" strike="noStrike"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Member since 2009</a:t>
            </a:r>
          </a:p>
          <a:p>
            <a:r>
              <a:rPr lang="en-US" sz="1200" b="0" i="0" kern="1200" dirty="0" smtClean="0">
                <a:solidFill>
                  <a:schemeClr val="tx1"/>
                </a:solidFill>
                <a:effectLst/>
                <a:latin typeface="+mn-lt"/>
                <a:ea typeface="+mn-ea"/>
                <a:cs typeface="+mn-cs"/>
              </a:rPr>
              <a:t>Taken on </a:t>
            </a:r>
            <a:r>
              <a:rPr lang="en-US" sz="1200" b="0" i="0" u="none" strike="noStrike" kern="1200" dirty="0" smtClean="0">
                <a:solidFill>
                  <a:schemeClr val="tx1"/>
                </a:solidFill>
                <a:effectLst/>
                <a:latin typeface="+mn-lt"/>
                <a:ea typeface="+mn-ea"/>
                <a:cs typeface="+mn-cs"/>
                <a:hlinkClick r:id="rId4" tooltip="Uploaded August 31, 2009. "/>
              </a:rPr>
              <a:t>August 12, 1942</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86</a:t>
            </a:fld>
            <a:endParaRPr lang="en-US"/>
          </a:p>
        </p:txBody>
      </p:sp>
    </p:spTree>
    <p:extLst>
      <p:ext uri="{BB962C8B-B14F-4D97-AF65-F5344CB8AC3E}">
        <p14:creationId xmlns:p14="http://schemas.microsoft.com/office/powerpoint/2010/main" val="1227401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Mcdonalds</a:t>
            </a:r>
            <a:r>
              <a:rPr lang="en-US" dirty="0" smtClean="0"/>
              <a:t> uses task analysis to optimize for speed and accurate</a:t>
            </a:r>
            <a:r>
              <a:rPr lang="en-US" baseline="0" dirty="0" smtClean="0"/>
              <a:t> reproduction. </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87</a:t>
            </a:fld>
            <a:endParaRPr lang="en-US"/>
          </a:p>
        </p:txBody>
      </p:sp>
    </p:spTree>
    <p:extLst>
      <p:ext uri="{BB962C8B-B14F-4D97-AF65-F5344CB8AC3E}">
        <p14:creationId xmlns:p14="http://schemas.microsoft.com/office/powerpoint/2010/main" val="4270109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out a scenarios</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89</a:t>
            </a:fld>
            <a:endParaRPr lang="en-US"/>
          </a:p>
        </p:txBody>
      </p:sp>
    </p:spTree>
    <p:extLst>
      <p:ext uri="{BB962C8B-B14F-4D97-AF65-F5344CB8AC3E}">
        <p14:creationId xmlns:p14="http://schemas.microsoft.com/office/powerpoint/2010/main" val="3581674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p:spPr>
      </p:sp>
      <p:sp>
        <p:nvSpPr>
          <p:cNvPr id="148483" name="Notes Placeholder 2"/>
          <p:cNvSpPr>
            <a:spLocks noGrp="1"/>
          </p:cNvSpPr>
          <p:nvPr>
            <p:ph type="body" idx="1"/>
          </p:nvPr>
        </p:nvSpPr>
        <p:spPr bwMode="auto">
          <a:noFill/>
        </p:spPr>
        <p:txBody>
          <a:bodyPr/>
          <a:lstStyle/>
          <a:p>
            <a:pPr lvl="1" eaLnBrk="1" hangingPunct="1">
              <a:spcBef>
                <a:spcPct val="0"/>
              </a:spcBef>
            </a:pPr>
            <a:r>
              <a:rPr lang="en-US" dirty="0" smtClean="0">
                <a:ea typeface="Geneva"/>
              </a:rPr>
              <a:t>Wikipedia: </a:t>
            </a:r>
            <a:r>
              <a:rPr lang="en-US" sz="1200" b="1" i="0" kern="1200" dirty="0" smtClean="0">
                <a:solidFill>
                  <a:schemeClr val="tx1"/>
                </a:solidFill>
                <a:latin typeface="+mn-lt"/>
                <a:ea typeface="Geneva" charset="-128"/>
                <a:cs typeface="Geneva"/>
              </a:rPr>
              <a:t>Cluster analysis</a:t>
            </a:r>
            <a:r>
              <a:rPr lang="en-US" sz="1200" b="0" i="0" kern="1200" dirty="0" smtClean="0">
                <a:solidFill>
                  <a:schemeClr val="tx1"/>
                </a:solidFill>
                <a:latin typeface="+mn-lt"/>
                <a:ea typeface="Geneva" charset="-128"/>
                <a:cs typeface="Geneva"/>
              </a:rPr>
              <a:t> or </a:t>
            </a:r>
            <a:r>
              <a:rPr lang="en-US" sz="1200" b="1" i="0" kern="1200" dirty="0" smtClean="0">
                <a:solidFill>
                  <a:schemeClr val="tx1"/>
                </a:solidFill>
                <a:latin typeface="+mn-lt"/>
                <a:ea typeface="Geneva" charset="-128"/>
                <a:cs typeface="Geneva"/>
              </a:rPr>
              <a:t>clustering</a:t>
            </a:r>
            <a:r>
              <a:rPr lang="en-US" sz="1200" b="0" i="0" kern="1200" dirty="0" smtClean="0">
                <a:solidFill>
                  <a:schemeClr val="tx1"/>
                </a:solidFill>
                <a:latin typeface="+mn-lt"/>
                <a:ea typeface="Geneva" charset="-128"/>
                <a:cs typeface="Geneva"/>
              </a:rPr>
              <a:t> is the assignment of a set of observations into subsets (called </a:t>
            </a:r>
            <a:r>
              <a:rPr lang="en-US" sz="1200" b="0" i="1" kern="1200" dirty="0" smtClean="0">
                <a:solidFill>
                  <a:schemeClr val="tx1"/>
                </a:solidFill>
                <a:latin typeface="+mn-lt"/>
                <a:ea typeface="Geneva" charset="-128"/>
                <a:cs typeface="Geneva"/>
              </a:rPr>
              <a:t>clusters</a:t>
            </a:r>
            <a:r>
              <a:rPr lang="en-US" sz="1200" b="0" i="0" kern="1200" dirty="0" smtClean="0">
                <a:solidFill>
                  <a:schemeClr val="tx1"/>
                </a:solidFill>
                <a:latin typeface="+mn-lt"/>
                <a:ea typeface="Geneva" charset="-128"/>
                <a:cs typeface="Geneva"/>
              </a:rPr>
              <a:t>) so that observations in the same cluster are similar in some sense</a:t>
            </a:r>
            <a:endParaRPr lang="en-US" dirty="0" smtClean="0">
              <a:ea typeface="Geneva"/>
            </a:endParaRPr>
          </a:p>
          <a:p>
            <a:pPr eaLnBrk="1" hangingPunct="1">
              <a:spcBef>
                <a:spcPct val="0"/>
              </a:spcBef>
            </a:pPr>
            <a:endParaRPr lang="en-US" dirty="0" smtClean="0">
              <a:ea typeface="Geneva"/>
              <a:cs typeface="Geneva"/>
            </a:endParaRPr>
          </a:p>
        </p:txBody>
      </p:sp>
      <p:sp>
        <p:nvSpPr>
          <p:cNvPr id="148484" name="Slide Number Placeholder 3"/>
          <p:cNvSpPr>
            <a:spLocks noGrp="1"/>
          </p:cNvSpPr>
          <p:nvPr>
            <p:ph type="sldNum" sz="quarter" idx="5"/>
          </p:nvPr>
        </p:nvSpPr>
        <p:spPr bwMode="auto">
          <a:noFill/>
          <a:ln>
            <a:miter lim="800000"/>
            <a:headEnd/>
            <a:tailEnd/>
          </a:ln>
        </p:spPr>
        <p:txBody>
          <a:bodyPr/>
          <a:lstStyle/>
          <a:p>
            <a:fld id="{61BD1CBE-156F-4F22-83E8-98FFFF17A2D9}" type="slidenum">
              <a:rPr lang="en-US" smtClean="0">
                <a:latin typeface="Arial" pitchFamily="34" charset="0"/>
                <a:ea typeface="Geneva"/>
                <a:cs typeface="Geneva"/>
              </a:rPr>
              <a:pPr/>
              <a:t>15</a:t>
            </a:fld>
            <a:endParaRPr lang="en-US" smtClean="0">
              <a:latin typeface="Arial" pitchFamily="34" charset="0"/>
              <a:ea typeface="Geneva"/>
              <a:cs typeface="Geneva"/>
            </a:endParaRPr>
          </a:p>
        </p:txBody>
      </p:sp>
    </p:spTree>
    <p:extLst>
      <p:ext uri="{BB962C8B-B14F-4D97-AF65-F5344CB8AC3E}">
        <p14:creationId xmlns:p14="http://schemas.microsoft.com/office/powerpoint/2010/main" val="2925412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for verbs,</a:t>
            </a:r>
            <a:r>
              <a:rPr lang="en-US" baseline="0" dirty="0" smtClean="0"/>
              <a:t> they indicate action.</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91</a:t>
            </a:fld>
            <a:endParaRPr lang="en-US"/>
          </a:p>
        </p:txBody>
      </p:sp>
    </p:spTree>
    <p:extLst>
      <p:ext uri="{BB962C8B-B14F-4D97-AF65-F5344CB8AC3E}">
        <p14:creationId xmlns:p14="http://schemas.microsoft.com/office/powerpoint/2010/main" val="3879452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Pull the tasks out of the scenarios</a:t>
            </a:r>
          </a:p>
          <a:p>
            <a:endParaRPr lang="en-US" dirty="0" smtClean="0"/>
          </a:p>
          <a:p>
            <a:r>
              <a:rPr lang="en-US" dirty="0" smtClean="0"/>
              <a:t>“</a:t>
            </a:r>
            <a:r>
              <a:rPr lang="en-US" sz="1200" b="0" i="0" u="none" strike="noStrike" kern="1200" baseline="0" dirty="0" smtClean="0">
                <a:solidFill>
                  <a:schemeClr val="tx1"/>
                </a:solidFill>
                <a:latin typeface="+mn-lt"/>
                <a:ea typeface="+mn-ea"/>
                <a:cs typeface="+mn-cs"/>
              </a:rPr>
              <a:t>Here we try to get the basic unique tasks. This sequence isn’t necessarily written in</a:t>
            </a:r>
          </a:p>
          <a:p>
            <a:r>
              <a:rPr lang="en-US" sz="1200" b="0" i="0" u="none" strike="noStrike" kern="1200" baseline="0" dirty="0" smtClean="0">
                <a:solidFill>
                  <a:schemeClr val="tx1"/>
                </a:solidFill>
                <a:latin typeface="+mn-lt"/>
                <a:ea typeface="+mn-ea"/>
                <a:cs typeface="+mn-cs"/>
              </a:rPr>
              <a:t>stone. For example, in our design, we hope to make “Save work” available at any stage.</a:t>
            </a:r>
          </a:p>
          <a:p>
            <a:r>
              <a:rPr lang="en-US" sz="1200" b="0" i="0" u="none" strike="noStrike" kern="1200" baseline="0" dirty="0" smtClean="0">
                <a:solidFill>
                  <a:schemeClr val="tx1"/>
                </a:solidFill>
                <a:latin typeface="+mn-lt"/>
                <a:ea typeface="+mn-ea"/>
                <a:cs typeface="+mn-cs"/>
              </a:rPr>
              <a:t>However, we know that “Save work” is really, really important later in the process. So, for</a:t>
            </a:r>
          </a:p>
          <a:p>
            <a:r>
              <a:rPr lang="en-US" sz="1200" b="0" i="0" u="none" strike="noStrike" kern="1200" baseline="0" dirty="0" smtClean="0">
                <a:solidFill>
                  <a:schemeClr val="tx1"/>
                </a:solidFill>
                <a:latin typeface="+mn-lt"/>
                <a:ea typeface="+mn-ea"/>
                <a:cs typeface="+mn-cs"/>
              </a:rPr>
              <a:t>now, we’ll leave it in the sequence of the scenario.” </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93</a:t>
            </a:fld>
            <a:endParaRPr lang="en-US"/>
          </a:p>
        </p:txBody>
      </p:sp>
    </p:spTree>
    <p:extLst>
      <p:ext uri="{BB962C8B-B14F-4D97-AF65-F5344CB8AC3E}">
        <p14:creationId xmlns:p14="http://schemas.microsoft.com/office/powerpoint/2010/main" val="32002948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Pull the tasks out of the scenarios</a:t>
            </a:r>
          </a:p>
          <a:p>
            <a:endParaRPr lang="en-US" dirty="0" smtClean="0"/>
          </a:p>
          <a:p>
            <a:r>
              <a:rPr lang="en-US" dirty="0" smtClean="0"/>
              <a:t>“</a:t>
            </a:r>
            <a:r>
              <a:rPr lang="en-US" sz="1200" b="0" i="0" u="none" strike="noStrike" kern="1200" baseline="0" dirty="0" smtClean="0">
                <a:solidFill>
                  <a:schemeClr val="tx1"/>
                </a:solidFill>
                <a:latin typeface="+mn-lt"/>
                <a:ea typeface="+mn-ea"/>
                <a:cs typeface="+mn-cs"/>
              </a:rPr>
              <a:t>Here we try to get the basic unique tasks. This sequence isn’t necessarily written in</a:t>
            </a:r>
          </a:p>
          <a:p>
            <a:r>
              <a:rPr lang="en-US" sz="1200" b="0" i="0" u="none" strike="noStrike" kern="1200" baseline="0" dirty="0" smtClean="0">
                <a:solidFill>
                  <a:schemeClr val="tx1"/>
                </a:solidFill>
                <a:latin typeface="+mn-lt"/>
                <a:ea typeface="+mn-ea"/>
                <a:cs typeface="+mn-cs"/>
              </a:rPr>
              <a:t>stone. For example, in our design, we hope to make “Save work” available at any stage.</a:t>
            </a:r>
          </a:p>
          <a:p>
            <a:r>
              <a:rPr lang="en-US" sz="1200" b="0" i="0" u="none" strike="noStrike" kern="1200" baseline="0" dirty="0" smtClean="0">
                <a:solidFill>
                  <a:schemeClr val="tx1"/>
                </a:solidFill>
                <a:latin typeface="+mn-lt"/>
                <a:ea typeface="+mn-ea"/>
                <a:cs typeface="+mn-cs"/>
              </a:rPr>
              <a:t>However, we know that “Save work” is really, really important later in the process. So, for</a:t>
            </a:r>
          </a:p>
          <a:p>
            <a:r>
              <a:rPr lang="en-US" sz="1200" b="0" i="0" u="none" strike="noStrike" kern="1200" baseline="0" dirty="0" smtClean="0">
                <a:solidFill>
                  <a:schemeClr val="tx1"/>
                </a:solidFill>
                <a:latin typeface="+mn-lt"/>
                <a:ea typeface="+mn-ea"/>
                <a:cs typeface="+mn-cs"/>
              </a:rPr>
              <a:t>now, we’ll leave it in the sequence of the scenario.” </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94</a:t>
            </a:fld>
            <a:endParaRPr lang="en-US"/>
          </a:p>
        </p:txBody>
      </p:sp>
    </p:spTree>
    <p:extLst>
      <p:ext uri="{BB962C8B-B14F-4D97-AF65-F5344CB8AC3E}">
        <p14:creationId xmlns:p14="http://schemas.microsoft.com/office/powerpoint/2010/main" val="32002948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Diagram, rather than text. Same end result. </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96</a:t>
            </a:fld>
            <a:endParaRPr lang="en-US"/>
          </a:p>
        </p:txBody>
      </p:sp>
    </p:spTree>
    <p:extLst>
      <p:ext uri="{BB962C8B-B14F-4D97-AF65-F5344CB8AC3E}">
        <p14:creationId xmlns:p14="http://schemas.microsoft.com/office/powerpoint/2010/main" val="32002948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is design happening here? Who knows the users best? Who should write this? </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102</a:t>
            </a:fld>
            <a:endParaRPr lang="en-US"/>
          </a:p>
        </p:txBody>
      </p:sp>
    </p:spTree>
    <p:extLst>
      <p:ext uri="{BB962C8B-B14F-4D97-AF65-F5344CB8AC3E}">
        <p14:creationId xmlns:p14="http://schemas.microsoft.com/office/powerpoint/2010/main" val="2660942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p:spPr>
      </p:sp>
      <p:sp>
        <p:nvSpPr>
          <p:cNvPr id="149507" name="Notes Placeholder 2"/>
          <p:cNvSpPr>
            <a:spLocks noGrp="1"/>
          </p:cNvSpPr>
          <p:nvPr>
            <p:ph type="body" idx="1"/>
          </p:nvPr>
        </p:nvSpPr>
        <p:spPr bwMode="auto">
          <a:noFill/>
        </p:spPr>
        <p:txBody>
          <a:bodyPr/>
          <a:lstStyle/>
          <a:p>
            <a:pPr lvl="1" eaLnBrk="1" hangingPunct="1">
              <a:spcBef>
                <a:spcPct val="0"/>
              </a:spcBef>
            </a:pPr>
            <a:r>
              <a:rPr lang="en-US" dirty="0" smtClean="0">
                <a:ea typeface="Geneva"/>
              </a:rPr>
              <a:t>Goals</a:t>
            </a:r>
            <a:r>
              <a:rPr lang="en-US" baseline="0" dirty="0" smtClean="0">
                <a:ea typeface="Geneva"/>
              </a:rPr>
              <a:t> and data from </a:t>
            </a:r>
            <a:r>
              <a:rPr lang="en-US" dirty="0" smtClean="0">
                <a:latin typeface="Helvetica" pitchFamily="34" charset="0"/>
                <a:ea typeface="Geneva"/>
                <a:cs typeface="Helvetica" pitchFamily="34" charset="0"/>
              </a:rPr>
              <a:t>focus groups, stakeholder interviews, etc</a:t>
            </a:r>
            <a:r>
              <a:rPr lang="en-US" baseline="0" dirty="0" smtClean="0">
                <a:latin typeface="Helvetica" pitchFamily="34" charset="0"/>
                <a:ea typeface="Geneva"/>
                <a:cs typeface="Helvetica" pitchFamily="34" charset="0"/>
              </a:rPr>
              <a:t> – including user behaviors and opinions</a:t>
            </a:r>
            <a:endParaRPr lang="en-US" dirty="0" smtClean="0">
              <a:ea typeface="Geneva"/>
            </a:endParaRPr>
          </a:p>
          <a:p>
            <a:pPr eaLnBrk="1" hangingPunct="1">
              <a:spcBef>
                <a:spcPct val="0"/>
              </a:spcBef>
            </a:pPr>
            <a:endParaRPr lang="en-US" dirty="0" smtClean="0">
              <a:ea typeface="Geneva"/>
              <a:cs typeface="Geneva"/>
            </a:endParaRPr>
          </a:p>
        </p:txBody>
      </p:sp>
      <p:sp>
        <p:nvSpPr>
          <p:cNvPr id="149508" name="Slide Number Placeholder 3"/>
          <p:cNvSpPr>
            <a:spLocks noGrp="1"/>
          </p:cNvSpPr>
          <p:nvPr>
            <p:ph type="sldNum" sz="quarter" idx="5"/>
          </p:nvPr>
        </p:nvSpPr>
        <p:spPr bwMode="auto">
          <a:noFill/>
          <a:ln>
            <a:miter lim="800000"/>
            <a:headEnd/>
            <a:tailEnd/>
          </a:ln>
        </p:spPr>
        <p:txBody>
          <a:bodyPr/>
          <a:lstStyle/>
          <a:p>
            <a:fld id="{86C5147F-7D69-4DD5-A0C7-E3448F1899CD}" type="slidenum">
              <a:rPr lang="en-US" smtClean="0">
                <a:latin typeface="Arial" pitchFamily="34" charset="0"/>
                <a:ea typeface="Geneva"/>
                <a:cs typeface="Geneva"/>
              </a:rPr>
              <a:pPr/>
              <a:t>16</a:t>
            </a:fld>
            <a:endParaRPr lang="en-US" smtClean="0">
              <a:latin typeface="Arial" pitchFamily="34" charset="0"/>
              <a:ea typeface="Geneva"/>
              <a:cs typeface="Geneva"/>
            </a:endParaRPr>
          </a:p>
        </p:txBody>
      </p:sp>
    </p:spTree>
    <p:extLst>
      <p:ext uri="{BB962C8B-B14F-4D97-AF65-F5344CB8AC3E}">
        <p14:creationId xmlns:p14="http://schemas.microsoft.com/office/powerpoint/2010/main" val="2879013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p:spPr>
      </p:sp>
      <p:sp>
        <p:nvSpPr>
          <p:cNvPr id="147459" name="Notes Placeholder 2"/>
          <p:cNvSpPr>
            <a:spLocks noGrp="1"/>
          </p:cNvSpPr>
          <p:nvPr>
            <p:ph type="body" idx="1"/>
          </p:nvPr>
        </p:nvSpPr>
        <p:spPr bwMode="auto">
          <a:noFill/>
        </p:spPr>
        <p:txBody>
          <a:bodyPr/>
          <a:lstStyle/>
          <a:p>
            <a:endParaRPr lang="en-US" smtClean="0">
              <a:ea typeface="Geneva"/>
              <a:cs typeface="Geneva"/>
            </a:endParaRPr>
          </a:p>
        </p:txBody>
      </p:sp>
      <p:sp>
        <p:nvSpPr>
          <p:cNvPr id="147460" name="Slide Number Placeholder 3"/>
          <p:cNvSpPr>
            <a:spLocks noGrp="1"/>
          </p:cNvSpPr>
          <p:nvPr>
            <p:ph type="sldNum" sz="quarter" idx="5"/>
          </p:nvPr>
        </p:nvSpPr>
        <p:spPr bwMode="auto">
          <a:noFill/>
          <a:ln>
            <a:miter lim="800000"/>
            <a:headEnd/>
            <a:tailEnd/>
          </a:ln>
        </p:spPr>
        <p:txBody>
          <a:bodyPr/>
          <a:lstStyle/>
          <a:p>
            <a:fld id="{751DF06B-2A32-46C2-9A4E-DBD842680F78}" type="slidenum">
              <a:rPr lang="en-US" smtClean="0">
                <a:latin typeface="Arial" pitchFamily="34" charset="0"/>
                <a:ea typeface="Geneva"/>
                <a:cs typeface="Geneva"/>
              </a:rPr>
              <a:pPr/>
              <a:t>17</a:t>
            </a:fld>
            <a:endParaRPr lang="en-US" smtClean="0">
              <a:latin typeface="Arial" pitchFamily="34" charset="0"/>
              <a:ea typeface="Geneva"/>
              <a:cs typeface="Geneva"/>
            </a:endParaRPr>
          </a:p>
        </p:txBody>
      </p:sp>
    </p:spTree>
    <p:extLst>
      <p:ext uri="{BB962C8B-B14F-4D97-AF65-F5344CB8AC3E}">
        <p14:creationId xmlns:p14="http://schemas.microsoft.com/office/powerpoint/2010/main" val="622824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p:spPr>
      </p:sp>
      <p:sp>
        <p:nvSpPr>
          <p:cNvPr id="151555" name="Notes Placeholder 2"/>
          <p:cNvSpPr>
            <a:spLocks noGrp="1"/>
          </p:cNvSpPr>
          <p:nvPr>
            <p:ph type="body" idx="1"/>
          </p:nvPr>
        </p:nvSpPr>
        <p:spPr bwMode="auto">
          <a:noFill/>
        </p:spPr>
        <p:txBody>
          <a:bodyPr/>
          <a:lstStyle/>
          <a:p>
            <a:pPr lvl="1" eaLnBrk="1" hangingPunct="1">
              <a:spcBef>
                <a:spcPct val="0"/>
              </a:spcBef>
            </a:pPr>
            <a:endParaRPr lang="en-US" smtClean="0">
              <a:ea typeface="Geneva"/>
            </a:endParaRPr>
          </a:p>
          <a:p>
            <a:pPr eaLnBrk="1" hangingPunct="1">
              <a:spcBef>
                <a:spcPct val="0"/>
              </a:spcBef>
            </a:pPr>
            <a:endParaRPr lang="en-US" smtClean="0">
              <a:ea typeface="Geneva"/>
              <a:cs typeface="Geneva"/>
            </a:endParaRPr>
          </a:p>
        </p:txBody>
      </p:sp>
      <p:sp>
        <p:nvSpPr>
          <p:cNvPr id="151556" name="Slide Number Placeholder 3"/>
          <p:cNvSpPr>
            <a:spLocks noGrp="1"/>
          </p:cNvSpPr>
          <p:nvPr>
            <p:ph type="sldNum" sz="quarter" idx="5"/>
          </p:nvPr>
        </p:nvSpPr>
        <p:spPr bwMode="auto">
          <a:noFill/>
          <a:ln>
            <a:miter lim="800000"/>
            <a:headEnd/>
            <a:tailEnd/>
          </a:ln>
        </p:spPr>
        <p:txBody>
          <a:bodyPr/>
          <a:lstStyle/>
          <a:p>
            <a:fld id="{0473F917-F9DE-464B-B6B1-DE1FC8F2BA1A}" type="slidenum">
              <a:rPr lang="en-US" smtClean="0">
                <a:latin typeface="Arial" pitchFamily="34" charset="0"/>
                <a:ea typeface="Geneva"/>
                <a:cs typeface="Geneva"/>
              </a:rPr>
              <a:pPr/>
              <a:t>22</a:t>
            </a:fld>
            <a:endParaRPr lang="en-US" smtClean="0">
              <a:latin typeface="Arial" pitchFamily="34" charset="0"/>
              <a:ea typeface="Geneva"/>
              <a:cs typeface="Geneva"/>
            </a:endParaRPr>
          </a:p>
        </p:txBody>
      </p:sp>
    </p:spTree>
    <p:extLst>
      <p:ext uri="{BB962C8B-B14F-4D97-AF65-F5344CB8AC3E}">
        <p14:creationId xmlns:p14="http://schemas.microsoft.com/office/powerpoint/2010/main" val="3698318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08BD02-89A7-439B-B16B-32239E8A5698}" type="slidenum">
              <a:rPr lang="en-US"/>
              <a:pPr/>
              <a:t>23</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r>
              <a:rPr lang="en-US" dirty="0" smtClean="0"/>
              <a:t>Story about </a:t>
            </a:r>
            <a:r>
              <a:rPr lang="en-US" dirty="0" err="1" smtClean="0"/>
              <a:t>autointiated</a:t>
            </a:r>
            <a:r>
              <a:rPr lang="en-US" baseline="0" dirty="0" smtClean="0"/>
              <a:t> audio</a:t>
            </a:r>
            <a:endParaRPr lang="en-US" dirty="0"/>
          </a:p>
        </p:txBody>
      </p:sp>
    </p:spTree>
    <p:extLst>
      <p:ext uri="{BB962C8B-B14F-4D97-AF65-F5344CB8AC3E}">
        <p14:creationId xmlns:p14="http://schemas.microsoft.com/office/powerpoint/2010/main" val="1627288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a:t>
            </a:r>
            <a:r>
              <a:rPr lang="en-US" dirty="0" err="1" smtClean="0"/>
              <a:t>casestudy</a:t>
            </a:r>
            <a:r>
              <a:rPr lang="en-US" dirty="0" smtClean="0"/>
              <a:t> form early work I did at </a:t>
            </a:r>
            <a:r>
              <a:rPr lang="en-US" dirty="0" err="1" smtClean="0"/>
              <a:t>carbonoiq</a:t>
            </a:r>
            <a:r>
              <a:rPr lang="en-US" dirty="0" smtClean="0"/>
              <a:t>,</a:t>
            </a:r>
            <a:r>
              <a:rPr lang="en-US" baseline="0" dirty="0" smtClean="0"/>
              <a:t> that can be shared.  But you should probably put in your own. </a:t>
            </a:r>
            <a:endParaRPr lang="en-US" dirty="0"/>
          </a:p>
        </p:txBody>
      </p:sp>
      <p:sp>
        <p:nvSpPr>
          <p:cNvPr id="4" name="Slide Number Placeholder 3"/>
          <p:cNvSpPr>
            <a:spLocks noGrp="1"/>
          </p:cNvSpPr>
          <p:nvPr>
            <p:ph type="sldNum" sz="quarter" idx="10"/>
          </p:nvPr>
        </p:nvSpPr>
        <p:spPr/>
        <p:txBody>
          <a:bodyPr/>
          <a:lstStyle/>
          <a:p>
            <a:fld id="{40948B83-8791-064F-9F74-28DE9ED05F5D}" type="slidenum">
              <a:rPr lang="en-US" smtClean="0"/>
              <a:t>26</a:t>
            </a:fld>
            <a:endParaRPr lang="en-US"/>
          </a:p>
        </p:txBody>
      </p:sp>
    </p:spTree>
    <p:extLst>
      <p:ext uri="{BB962C8B-B14F-4D97-AF65-F5344CB8AC3E}">
        <p14:creationId xmlns:p14="http://schemas.microsoft.com/office/powerpoint/2010/main" val="2136249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9800" y="1212850"/>
            <a:ext cx="11055350" cy="1565275"/>
          </a:xfrm>
          <a:prstGeom prst="rect">
            <a:avLst/>
          </a:prstGeom>
        </p:spPr>
        <p:txBody>
          <a:bodyPr vert="horz"/>
          <a:lstStyle>
            <a:lvl1pPr>
              <a:lnSpc>
                <a:spcPct val="100000"/>
              </a:lnSpc>
              <a:defRPr sz="5400">
                <a:latin typeface="Arial Black" panose="020B0A040201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951038" y="4138613"/>
            <a:ext cx="9102725" cy="1865312"/>
          </a:xfrm>
          <a:prstGeom prst="rect">
            <a:avLst/>
          </a:prstGeom>
        </p:spPr>
        <p:txBody>
          <a:bodyPr vert="horz"/>
          <a:lstStyle>
            <a:lvl1pPr marL="0" indent="0" algn="ctr">
              <a:buNone/>
              <a:defRPr>
                <a:latin typeface="Georgia" panose="02040502050405020303"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94392938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292100"/>
            <a:ext cx="11703050" cy="1217613"/>
          </a:xfrm>
          <a:prstGeom prst="rect">
            <a:avLst/>
          </a:prstGeom>
        </p:spPr>
        <p:txBody>
          <a:bodyPr vert="horz"/>
          <a:lstStyle>
            <a:lvl1pPr>
              <a:defRPr>
                <a:latin typeface="Georgia" panose="02040502050405020303" pitchFamily="18"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1703388"/>
            <a:ext cx="11703050" cy="481965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30026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92100"/>
            <a:ext cx="2925762" cy="6230938"/>
          </a:xfrm>
          <a:prstGeom prst="rect">
            <a:avLst/>
          </a:prstGeom>
        </p:spPr>
        <p:txBody>
          <a:bodyPr vert="eaVert"/>
          <a:lstStyle>
            <a:lvl1pPr>
              <a:lnSpc>
                <a:spcPct val="100000"/>
              </a:lnSpc>
              <a:defRPr sz="6000">
                <a:latin typeface="Arial Black" panose="020B0A04020102020204" pitchFamily="34" charset="0"/>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650875" y="292100"/>
            <a:ext cx="8624888" cy="6230938"/>
          </a:xfrm>
          <a:prstGeom prst="rect">
            <a:avLst/>
          </a:prstGeom>
        </p:spPr>
        <p:txBody>
          <a:bodyPr vert="eaVert"/>
          <a:lstStyle>
            <a:lvl1pPr>
              <a:defRPr>
                <a:latin typeface="Georgia" panose="02040502050405020303" pitchFamily="18" charset="0"/>
              </a:defRPr>
            </a:lvl1pPr>
            <a:lvl2pPr>
              <a:defRPr>
                <a:latin typeface="Georgia" panose="02040502050405020303" pitchFamily="18" charset="0"/>
              </a:defRPr>
            </a:lvl2pPr>
            <a:lvl3pPr>
              <a:defRPr>
                <a:latin typeface="Georgia" panose="02040502050405020303" pitchFamily="18" charset="0"/>
              </a:defRPr>
            </a:lvl3pPr>
            <a:lvl4pPr>
              <a:defRPr>
                <a:latin typeface="Georgia" panose="02040502050405020303" pitchFamily="18" charset="0"/>
              </a:defRPr>
            </a:lvl4pPr>
            <a:lvl5pPr>
              <a:defRPr>
                <a:latin typeface="Georgia" panose="02040502050405020303"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601339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2268538"/>
            <a:ext cx="11055350" cy="1565275"/>
          </a:xfrm>
          <a:prstGeom prst="rect">
            <a:avLst/>
          </a:prstGeom>
        </p:spPr>
        <p:txBody>
          <a:bodyPr vert="horz"/>
          <a:lstStyle>
            <a:lvl1pPr>
              <a:defRPr sz="48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951038" y="4138613"/>
            <a:ext cx="9102725" cy="1865312"/>
          </a:xfrm>
          <a:prstGeom prst="rect">
            <a:avLst/>
          </a:prstGeom>
        </p:spPr>
        <p:txBody>
          <a:bodyPr vert="horz"/>
          <a:lstStyle>
            <a:lvl1pPr marL="0" indent="0" algn="ctr">
              <a:buNone/>
              <a:defRPr>
                <a:latin typeface="Georgia" panose="02040502050405020303"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1094905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292100"/>
            <a:ext cx="11703050" cy="1217613"/>
          </a:xfrm>
          <a:prstGeom prst="rect">
            <a:avLst/>
          </a:prstGeom>
        </p:spPr>
        <p:txBody>
          <a:bodyPr vert="horz"/>
          <a:lstStyle>
            <a:lvl1pPr>
              <a:defRPr sz="4000">
                <a:latin typeface="Arial Black" panose="020B0A040201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50875" y="1703388"/>
            <a:ext cx="11703050" cy="4819650"/>
          </a:xfrm>
          <a:prstGeom prst="rect">
            <a:avLst/>
          </a:prstGeom>
        </p:spPr>
        <p:txBody>
          <a:bodyPr vert="horz"/>
          <a:lstStyle>
            <a:lvl1pPr>
              <a:defRPr>
                <a:latin typeface="Georgia" pitchFamily="18" charset="0"/>
              </a:defRPr>
            </a:lvl1pPr>
            <a:lvl2pPr>
              <a:defRPr>
                <a:latin typeface="Georgia" pitchFamily="18" charset="0"/>
              </a:defRPr>
            </a:lvl2pPr>
            <a:lvl3pPr>
              <a:defRPr>
                <a:latin typeface="Georgia" pitchFamily="18" charset="0"/>
              </a:defRPr>
            </a:lvl3pPr>
            <a:lvl4pPr>
              <a:defRPr>
                <a:latin typeface="Georgia" pitchFamily="18" charset="0"/>
              </a:defRPr>
            </a:lvl4pPr>
            <a:lvl5pPr>
              <a:defRPr>
                <a:latin typeface="Georgia"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3259560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4692650"/>
            <a:ext cx="11053762" cy="1450975"/>
          </a:xfrm>
          <a:prstGeom prst="rect">
            <a:avLst/>
          </a:prstGeom>
        </p:spPr>
        <p:txBody>
          <a:bodyPr vert="horz" anchor="t"/>
          <a:lstStyle>
            <a:lvl1pPr algn="l">
              <a:defRPr sz="4000" b="1" cap="all">
                <a:latin typeface="Arial Black" panose="020B0A04020102020204"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027113" y="3095625"/>
            <a:ext cx="11053762" cy="1597025"/>
          </a:xfrm>
          <a:prstGeom prst="rect">
            <a:avLst/>
          </a:prstGeom>
        </p:spPr>
        <p:txBody>
          <a:bodyPr vert="horz" anchor="b"/>
          <a:lstStyle>
            <a:lvl1pPr marL="0" indent="0">
              <a:buNone/>
              <a:defRPr sz="2000">
                <a:latin typeface="Georgia"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extLst>
      <p:ext uri="{BB962C8B-B14F-4D97-AF65-F5344CB8AC3E}">
        <p14:creationId xmlns:p14="http://schemas.microsoft.com/office/powerpoint/2010/main" val="388275537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292100"/>
            <a:ext cx="11703050" cy="1217613"/>
          </a:xfrm>
          <a:prstGeom prst="rect">
            <a:avLst/>
          </a:prstGeom>
        </p:spPr>
        <p:txBody>
          <a:bodyPr vert="horz"/>
          <a:lstStyle>
            <a:lvl1pPr>
              <a:defRPr>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650875" y="1703388"/>
            <a:ext cx="5775325" cy="4819650"/>
          </a:xfrm>
          <a:prstGeom prst="rect">
            <a:avLst/>
          </a:prstGeom>
        </p:spPr>
        <p:txBody>
          <a:bodyPr vert="horz"/>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578600" y="1703388"/>
            <a:ext cx="5775325" cy="4819650"/>
          </a:xfrm>
          <a:prstGeom prst="rect">
            <a:avLst/>
          </a:prstGeom>
        </p:spPr>
        <p:txBody>
          <a:bodyPr vert="horz"/>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7195919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292100"/>
            <a:ext cx="11703050" cy="1217613"/>
          </a:xfrm>
          <a:prstGeom prst="rect">
            <a:avLst/>
          </a:prstGeom>
        </p:spPr>
        <p:txBody>
          <a:bodyPr vert="horz"/>
          <a:lstStyle>
            <a:lvl1pPr>
              <a:defRPr>
                <a:latin typeface="Arial Black" panose="020B0A04020102020204"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650875" y="1635125"/>
            <a:ext cx="5745163" cy="681038"/>
          </a:xfrm>
          <a:prstGeom prst="rect">
            <a:avLst/>
          </a:prstGeom>
        </p:spPr>
        <p:txBody>
          <a:bodyPr vert="horz" anchor="b"/>
          <a:lstStyle>
            <a:lvl1pPr marL="0" indent="0">
              <a:buNone/>
              <a:defRPr sz="2400" b="1">
                <a:latin typeface="Georgia" panose="02040502050405020303"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2316163"/>
            <a:ext cx="5745163" cy="4206875"/>
          </a:xfrm>
          <a:prstGeom prst="rect">
            <a:avLst/>
          </a:prstGeom>
        </p:spPr>
        <p:txBody>
          <a:bodyPr vert="horz"/>
          <a:lstStyle>
            <a:lvl1pPr>
              <a:defRPr sz="2400">
                <a:latin typeface="Georgia" pitchFamily="18" charset="0"/>
              </a:defRPr>
            </a:lvl1pPr>
            <a:lvl2pPr>
              <a:defRPr sz="2000">
                <a:latin typeface="Georgia" pitchFamily="18" charset="0"/>
              </a:defRPr>
            </a:lvl2pPr>
            <a:lvl3pPr>
              <a:defRPr sz="1800">
                <a:latin typeface="Georgia" pitchFamily="18" charset="0"/>
              </a:defRPr>
            </a:lvl3pPr>
            <a:lvl4pPr>
              <a:defRPr sz="1600">
                <a:latin typeface="Georgia" pitchFamily="18" charset="0"/>
              </a:defRPr>
            </a:lvl4pPr>
            <a:lvl5pPr>
              <a:defRPr sz="1600">
                <a:latin typeface="Georgia" pitchFamily="18"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605588" y="1635125"/>
            <a:ext cx="5748337" cy="681038"/>
          </a:xfrm>
          <a:prstGeom prst="rect">
            <a:avLst/>
          </a:prstGeom>
        </p:spPr>
        <p:txBody>
          <a:bodyPr vert="horz" anchor="b"/>
          <a:lstStyle>
            <a:lvl1pPr marL="0" indent="0">
              <a:buNone/>
              <a:defRPr sz="2400" b="1">
                <a:latin typeface="Georgia" panose="02040502050405020303"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2316163"/>
            <a:ext cx="5748337" cy="4206875"/>
          </a:xfrm>
          <a:prstGeom prst="rect">
            <a:avLst/>
          </a:prstGeom>
        </p:spPr>
        <p:txBody>
          <a:bodyPr vert="horz"/>
          <a:lstStyle>
            <a:lvl1pPr>
              <a:defRPr sz="2400">
                <a:latin typeface="Georgia" pitchFamily="18" charset="0"/>
              </a:defRPr>
            </a:lvl1pPr>
            <a:lvl2pPr>
              <a:defRPr sz="2000">
                <a:latin typeface="Georgia" pitchFamily="18" charset="0"/>
              </a:defRPr>
            </a:lvl2pPr>
            <a:lvl3pPr>
              <a:defRPr sz="1800">
                <a:latin typeface="Georgia" pitchFamily="18" charset="0"/>
              </a:defRPr>
            </a:lvl3pPr>
            <a:lvl4pPr>
              <a:defRPr sz="1600">
                <a:latin typeface="Georgia" pitchFamily="18" charset="0"/>
              </a:defRPr>
            </a:lvl4pPr>
            <a:lvl5pPr>
              <a:defRPr sz="1600">
                <a:latin typeface="Georgia" pitchFamily="18"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9031675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292100"/>
            <a:ext cx="11703050" cy="1217613"/>
          </a:xfrm>
          <a:prstGeom prst="rect">
            <a:avLst/>
          </a:prstGeom>
        </p:spPr>
        <p:txBody>
          <a:bodyPr vert="horz"/>
          <a:lstStyle/>
          <a:p>
            <a:r>
              <a:rPr lang="en-US" dirty="0" smtClean="0"/>
              <a:t>Click to edit Master title style</a:t>
            </a:r>
            <a:endParaRPr lang="en-US" dirty="0"/>
          </a:p>
        </p:txBody>
      </p:sp>
    </p:spTree>
    <p:extLst>
      <p:ext uri="{BB962C8B-B14F-4D97-AF65-F5344CB8AC3E}">
        <p14:creationId xmlns:p14="http://schemas.microsoft.com/office/powerpoint/2010/main" val="305460286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975716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290513"/>
            <a:ext cx="4278313" cy="1238250"/>
          </a:xfrm>
          <a:prstGeom prst="rect">
            <a:avLst/>
          </a:prstGeom>
        </p:spPr>
        <p:txBody>
          <a:bodyPr vert="horz" anchor="b"/>
          <a:lstStyle>
            <a:lvl1pPr algn="l">
              <a:defRPr sz="2000" b="1">
                <a:latin typeface="Arial Black" panose="020B0A040201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5084763" y="290513"/>
            <a:ext cx="7269162" cy="6232525"/>
          </a:xfrm>
          <a:prstGeom prst="rect">
            <a:avLst/>
          </a:prstGeom>
        </p:spPr>
        <p:txBody>
          <a:bodyPr vert="horz"/>
          <a:lstStyle>
            <a:lvl1pPr>
              <a:defRPr sz="3200">
                <a:latin typeface="Georgia" pitchFamily="18" charset="0"/>
              </a:defRPr>
            </a:lvl1pPr>
            <a:lvl2pPr>
              <a:defRPr sz="2800">
                <a:latin typeface="Georgia" pitchFamily="18" charset="0"/>
              </a:defRPr>
            </a:lvl2pPr>
            <a:lvl3pPr>
              <a:defRPr sz="2400">
                <a:latin typeface="Georgia" pitchFamily="18" charset="0"/>
              </a:defRPr>
            </a:lvl3pPr>
            <a:lvl4pPr>
              <a:defRPr sz="2000">
                <a:latin typeface="Georgia" pitchFamily="18" charset="0"/>
              </a:defRPr>
            </a:lvl4pPr>
            <a:lvl5pPr>
              <a:defRPr sz="2000">
                <a:latin typeface="Georgia" pitchFamily="18"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650875" y="1528763"/>
            <a:ext cx="4278313" cy="4994275"/>
          </a:xfrm>
          <a:prstGeom prst="rect">
            <a:avLst/>
          </a:prstGeom>
        </p:spPr>
        <p:txBody>
          <a:bodyPr vert="horz"/>
          <a:lstStyle>
            <a:lvl1pPr marL="0" indent="0">
              <a:buNone/>
              <a:defRPr sz="1400">
                <a:latin typeface="Georgia"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41202985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292100"/>
            <a:ext cx="11703050" cy="1217613"/>
          </a:xfrm>
          <a:prstGeom prst="rect">
            <a:avLst/>
          </a:prstGeom>
        </p:spPr>
        <p:txBody>
          <a:bodyPr vert="horz"/>
          <a:lstStyle>
            <a:lvl1pPr>
              <a:lnSpc>
                <a:spcPct val="100000"/>
              </a:lnSpc>
              <a:defRPr sz="6000">
                <a:latin typeface="Arial Black" panose="020B0A040201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50875" y="1703388"/>
            <a:ext cx="11703050" cy="4819650"/>
          </a:xfrm>
          <a:prstGeom prst="rect">
            <a:avLst/>
          </a:prstGeom>
        </p:spPr>
        <p:txBody>
          <a:bodyPr vert="horz"/>
          <a:lstStyle>
            <a:lvl1pPr>
              <a:defRPr>
                <a:latin typeface="Georgia" panose="02040502050405020303" pitchFamily="18" charset="0"/>
              </a:defRPr>
            </a:lvl1pPr>
            <a:lvl2pPr>
              <a:defRPr>
                <a:latin typeface="Georgia" panose="02040502050405020303" pitchFamily="18" charset="0"/>
              </a:defRPr>
            </a:lvl2pPr>
            <a:lvl3pPr>
              <a:defRPr>
                <a:latin typeface="Georgia" panose="02040502050405020303" pitchFamily="18" charset="0"/>
              </a:defRPr>
            </a:lvl3pPr>
            <a:lvl4pPr>
              <a:defRPr>
                <a:latin typeface="Georgia" panose="02040502050405020303" pitchFamily="18" charset="0"/>
              </a:defRPr>
            </a:lvl4pPr>
            <a:lvl5pPr>
              <a:defRPr>
                <a:latin typeface="Georgia" panose="02040502050405020303"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0150092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5111750"/>
            <a:ext cx="7802563" cy="603250"/>
          </a:xfrm>
          <a:prstGeom prst="rect">
            <a:avLst/>
          </a:prstGeom>
        </p:spPr>
        <p:txBody>
          <a:bodyPr vert="horz" anchor="b"/>
          <a:lstStyle>
            <a:lvl1pPr algn="l">
              <a:defRPr sz="2000" b="1">
                <a:latin typeface="Arial Black" panose="020B0A04020102020204"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2549525" y="652463"/>
            <a:ext cx="7802563" cy="43815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49525" y="5715000"/>
            <a:ext cx="7802563" cy="857250"/>
          </a:xfrm>
          <a:prstGeom prst="rect">
            <a:avLst/>
          </a:prstGeom>
        </p:spPr>
        <p:txBody>
          <a:bodyPr vert="horz"/>
          <a:lstStyle>
            <a:lvl1pPr marL="0" indent="0">
              <a:buNone/>
              <a:defRPr sz="1400">
                <a:latin typeface="Georgia"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17722154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975360" y="892528"/>
            <a:ext cx="11054080" cy="1217083"/>
          </a:xfrm>
          <a:prstGeom prst="rect">
            <a:avLst/>
          </a:prstGeom>
        </p:spPr>
        <p:txBody>
          <a:bodyPr lIns="116037" tIns="58019" rIns="116037" bIns="58019"/>
          <a:lstStyle>
            <a:lvl1pPr>
              <a:defRPr>
                <a:latin typeface="Arial Black" panose="020B0A04020102020204" pitchFamily="34" charset="0"/>
              </a:defRPr>
            </a:lvl1pPr>
          </a:lstStyle>
          <a:p>
            <a:r>
              <a:rPr lang="en-US" smtClean="0"/>
              <a:t>Click to edit Master title style</a:t>
            </a:r>
            <a:endParaRPr lang="en-US"/>
          </a:p>
        </p:txBody>
      </p:sp>
      <p:sp>
        <p:nvSpPr>
          <p:cNvPr id="3" name="ClipArt Placeholder 2"/>
          <p:cNvSpPr>
            <a:spLocks noGrp="1"/>
          </p:cNvSpPr>
          <p:nvPr>
            <p:ph type="clipArt" sz="half" idx="1"/>
          </p:nvPr>
        </p:nvSpPr>
        <p:spPr>
          <a:xfrm>
            <a:off x="975360" y="2109611"/>
            <a:ext cx="5418667" cy="4381500"/>
          </a:xfrm>
          <a:prstGeom prst="rect">
            <a:avLst/>
          </a:prstGeom>
        </p:spPr>
        <p:txBody>
          <a:bodyPr lIns="116037" tIns="58019" rIns="116037" bIns="58019"/>
          <a:lstStyle>
            <a:lvl1pPr>
              <a:defRPr>
                <a:latin typeface="Georgia" panose="02040502050405020303" pitchFamily="18" charset="0"/>
              </a:defRPr>
            </a:lvl1pPr>
          </a:lstStyle>
          <a:p>
            <a:endParaRPr lang="en-US"/>
          </a:p>
        </p:txBody>
      </p:sp>
      <p:sp>
        <p:nvSpPr>
          <p:cNvPr id="4" name="Text Placeholder 3"/>
          <p:cNvSpPr>
            <a:spLocks noGrp="1"/>
          </p:cNvSpPr>
          <p:nvPr>
            <p:ph type="body" sz="half" idx="2"/>
          </p:nvPr>
        </p:nvSpPr>
        <p:spPr>
          <a:xfrm>
            <a:off x="6610773" y="2109611"/>
            <a:ext cx="5418667" cy="4381500"/>
          </a:xfrm>
          <a:prstGeom prst="rect">
            <a:avLst/>
          </a:prstGeom>
        </p:spPr>
        <p:txBody>
          <a:bodyPr lIns="116037" tIns="58019" rIns="116037" bIns="58019"/>
          <a:lstStyle>
            <a:lvl1pPr>
              <a:defRPr>
                <a:latin typeface="Georgia" panose="02040502050405020303" pitchFamily="18" charset="0"/>
              </a:defRPr>
            </a:lvl1pPr>
            <a:lvl2pPr>
              <a:defRPr>
                <a:latin typeface="Georgia" panose="02040502050405020303" pitchFamily="18" charset="0"/>
              </a:defRPr>
            </a:lvl2pPr>
            <a:lvl3pPr>
              <a:defRPr>
                <a:latin typeface="Georgia" panose="02040502050405020303" pitchFamily="18" charset="0"/>
              </a:defRPr>
            </a:lvl3pPr>
            <a:lvl4pPr>
              <a:defRPr>
                <a:latin typeface="Georgia" panose="02040502050405020303" pitchFamily="18" charset="0"/>
              </a:defRPr>
            </a:lvl4pPr>
            <a:lvl5pPr>
              <a:defRPr>
                <a:latin typeface="Georgia" panose="02040502050405020303"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866987" y="6896806"/>
            <a:ext cx="758613" cy="486833"/>
          </a:xfrm>
          <a:prstGeom prst="rect">
            <a:avLst/>
          </a:prstGeom>
        </p:spPr>
        <p:txBody>
          <a:bodyPr/>
          <a:lstStyle>
            <a:lvl1pPr>
              <a:defRPr/>
            </a:lvl1pPr>
          </a:lstStyle>
          <a:p>
            <a:fld id="{FC40410F-E770-4B0E-8C90-4A350FD5BD47}" type="slidenum">
              <a:rPr lang="en-US"/>
              <a:pPr/>
              <a:t>‹#›</a:t>
            </a:fld>
            <a:endParaRPr lang="en-US"/>
          </a:p>
        </p:txBody>
      </p:sp>
    </p:spTree>
    <p:extLst>
      <p:ext uri="{BB962C8B-B14F-4D97-AF65-F5344CB8AC3E}">
        <p14:creationId xmlns:p14="http://schemas.microsoft.com/office/powerpoint/2010/main" val="339925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4692650"/>
            <a:ext cx="11053762" cy="1450975"/>
          </a:xfrm>
          <a:prstGeom prst="rect">
            <a:avLst/>
          </a:prstGeom>
        </p:spPr>
        <p:txBody>
          <a:bodyPr vert="horz" anchor="t"/>
          <a:lstStyle>
            <a:lvl1pPr algn="l">
              <a:defRPr sz="4000" b="1" cap="all">
                <a:latin typeface="Arial Black" panose="020B0A04020102020204"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1027113" y="3095625"/>
            <a:ext cx="11053762" cy="1597025"/>
          </a:xfrm>
          <a:prstGeom prst="rect">
            <a:avLst/>
          </a:prstGeom>
        </p:spPr>
        <p:txBody>
          <a:bodyPr vert="horz" anchor="b"/>
          <a:lstStyle>
            <a:lvl1pPr marL="0" indent="0">
              <a:buNone/>
              <a:defRPr sz="2000">
                <a:latin typeface="Georgia" panose="02040502050405020303"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60862477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292100"/>
            <a:ext cx="11703050" cy="1217613"/>
          </a:xfrm>
          <a:prstGeom prst="rect">
            <a:avLst/>
          </a:prstGeom>
        </p:spPr>
        <p:txBody>
          <a:bodyPr vert="horz"/>
          <a:lstStyle>
            <a:lvl1pPr>
              <a:lnSpc>
                <a:spcPct val="100000"/>
              </a:lnSpc>
              <a:defRPr sz="60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650875" y="1703388"/>
            <a:ext cx="5775325" cy="4819650"/>
          </a:xfrm>
          <a:prstGeom prst="rect">
            <a:avLst/>
          </a:prstGeom>
        </p:spPr>
        <p:txBody>
          <a:bodyPr vert="horz"/>
          <a:lstStyle>
            <a:lvl1pPr>
              <a:defRPr sz="2800">
                <a:latin typeface="Georgia" panose="02040502050405020303" pitchFamily="18" charset="0"/>
              </a:defRPr>
            </a:lvl1pPr>
            <a:lvl2pPr>
              <a:defRPr sz="2400">
                <a:latin typeface="Georgia" panose="02040502050405020303" pitchFamily="18" charset="0"/>
              </a:defRPr>
            </a:lvl2pPr>
            <a:lvl3pPr>
              <a:defRPr sz="2000">
                <a:latin typeface="Georgia" panose="02040502050405020303" pitchFamily="18" charset="0"/>
              </a:defRPr>
            </a:lvl3pPr>
            <a:lvl4pPr>
              <a:defRPr sz="1800">
                <a:latin typeface="Georgia" panose="02040502050405020303" pitchFamily="18" charset="0"/>
              </a:defRPr>
            </a:lvl4pPr>
            <a:lvl5pPr>
              <a:defRPr sz="1800">
                <a:latin typeface="Georgia" panose="02040502050405020303" pitchFamily="18"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1703388"/>
            <a:ext cx="5775325" cy="4819650"/>
          </a:xfrm>
          <a:prstGeom prst="rect">
            <a:avLst/>
          </a:prstGeom>
        </p:spPr>
        <p:txBody>
          <a:bodyPr vert="horz"/>
          <a:lstStyle>
            <a:lvl1pPr>
              <a:defRPr sz="2800">
                <a:latin typeface="Georgia" panose="02040502050405020303" pitchFamily="18" charset="0"/>
              </a:defRPr>
            </a:lvl1pPr>
            <a:lvl2pPr>
              <a:defRPr sz="2400">
                <a:latin typeface="Georgia" panose="02040502050405020303" pitchFamily="18" charset="0"/>
              </a:defRPr>
            </a:lvl2pPr>
            <a:lvl3pPr>
              <a:defRPr sz="2000">
                <a:latin typeface="Georgia" panose="02040502050405020303" pitchFamily="18" charset="0"/>
              </a:defRPr>
            </a:lvl3pPr>
            <a:lvl4pPr>
              <a:defRPr sz="1800">
                <a:latin typeface="Georgia" panose="02040502050405020303" pitchFamily="18" charset="0"/>
              </a:defRPr>
            </a:lvl4pPr>
            <a:lvl5pPr>
              <a:defRPr sz="1800">
                <a:latin typeface="Georgia" panose="02040502050405020303" pitchFamily="18"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258150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292100"/>
            <a:ext cx="11703050" cy="1217613"/>
          </a:xfrm>
          <a:prstGeom prst="rect">
            <a:avLst/>
          </a:prstGeom>
        </p:spPr>
        <p:txBody>
          <a:bodyPr vert="horz"/>
          <a:lstStyle>
            <a:lvl1pPr>
              <a:defRPr sz="4800">
                <a:latin typeface="Arial Black" panose="020B0A04020102020204"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650875" y="1635125"/>
            <a:ext cx="5745163" cy="681038"/>
          </a:xfrm>
          <a:prstGeom prst="rect">
            <a:avLst/>
          </a:prstGeom>
        </p:spPr>
        <p:txBody>
          <a:bodyPr vert="horz" anchor="b"/>
          <a:lstStyle>
            <a:lvl1pPr marL="0" indent="0">
              <a:buNone/>
              <a:defRPr sz="2400" b="1">
                <a:latin typeface="Georgia" panose="02040502050405020303"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2316163"/>
            <a:ext cx="5745163" cy="4206875"/>
          </a:xfrm>
          <a:prstGeom prst="rect">
            <a:avLst/>
          </a:prstGeom>
        </p:spPr>
        <p:txBody>
          <a:bodyPr vert="horz"/>
          <a:lstStyle>
            <a:lvl1pPr>
              <a:defRPr sz="2400">
                <a:latin typeface="Georgia" panose="02040502050405020303" pitchFamily="18" charset="0"/>
              </a:defRPr>
            </a:lvl1pPr>
            <a:lvl2pPr>
              <a:defRPr sz="2000">
                <a:latin typeface="Georgia" panose="02040502050405020303" pitchFamily="18" charset="0"/>
              </a:defRPr>
            </a:lvl2pPr>
            <a:lvl3pPr>
              <a:defRPr sz="1800">
                <a:latin typeface="Georgia" panose="02040502050405020303" pitchFamily="18" charset="0"/>
              </a:defRPr>
            </a:lvl3pPr>
            <a:lvl4pPr>
              <a:defRPr sz="1600">
                <a:latin typeface="Georgia" panose="02040502050405020303" pitchFamily="18" charset="0"/>
              </a:defRPr>
            </a:lvl4pPr>
            <a:lvl5pPr>
              <a:defRPr sz="1600">
                <a:latin typeface="Georgia" panose="02040502050405020303" pitchFamily="18"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605588" y="1635125"/>
            <a:ext cx="5748337" cy="681038"/>
          </a:xfrm>
          <a:prstGeom prst="rect">
            <a:avLst/>
          </a:prstGeom>
        </p:spPr>
        <p:txBody>
          <a:bodyPr vert="horz" anchor="b"/>
          <a:lstStyle>
            <a:lvl1pPr marL="0" indent="0">
              <a:buNone/>
              <a:defRPr sz="2400" b="1">
                <a:latin typeface="Georgia" panose="02040502050405020303"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2316163"/>
            <a:ext cx="5748337" cy="4206875"/>
          </a:xfrm>
          <a:prstGeom prst="rect">
            <a:avLst/>
          </a:prstGeom>
        </p:spPr>
        <p:txBody>
          <a:bodyPr vert="horz"/>
          <a:lstStyle>
            <a:lvl1pPr>
              <a:defRPr sz="2400">
                <a:latin typeface="Georgia" panose="02040502050405020303" pitchFamily="18" charset="0"/>
              </a:defRPr>
            </a:lvl1pPr>
            <a:lvl2pPr>
              <a:defRPr sz="2000">
                <a:latin typeface="Georgia" panose="02040502050405020303" pitchFamily="18" charset="0"/>
              </a:defRPr>
            </a:lvl2pPr>
            <a:lvl3pPr>
              <a:defRPr sz="1800">
                <a:latin typeface="Georgia" panose="02040502050405020303" pitchFamily="18" charset="0"/>
              </a:defRPr>
            </a:lvl3pPr>
            <a:lvl4pPr>
              <a:defRPr sz="1600">
                <a:latin typeface="Georgia" panose="02040502050405020303" pitchFamily="18" charset="0"/>
              </a:defRPr>
            </a:lvl4pPr>
            <a:lvl5pPr>
              <a:defRPr sz="1600">
                <a:latin typeface="Georgia" panose="02040502050405020303" pitchFamily="18"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2092332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292100"/>
            <a:ext cx="11703050" cy="1217613"/>
          </a:xfrm>
          <a:prstGeom prst="rect">
            <a:avLst/>
          </a:prstGeom>
        </p:spPr>
        <p:txBody>
          <a:bodyPr vert="horz"/>
          <a:lstStyle>
            <a:lvl1pPr>
              <a:defRPr sz="13300">
                <a:latin typeface="Arial Black" panose="020B0A04020102020204"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203831192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584865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290513"/>
            <a:ext cx="4278313" cy="1238250"/>
          </a:xfrm>
          <a:prstGeom prst="rect">
            <a:avLst/>
          </a:prstGeom>
        </p:spPr>
        <p:txBody>
          <a:bodyPr vert="horz" anchor="b"/>
          <a:lstStyle>
            <a:lvl1pPr algn="l">
              <a:lnSpc>
                <a:spcPct val="100000"/>
              </a:lnSpc>
              <a:defRPr sz="2000" b="1">
                <a:latin typeface="Arial Black" panose="020B0A040201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5084763" y="290513"/>
            <a:ext cx="7269162" cy="6232525"/>
          </a:xfrm>
          <a:prstGeom prst="rect">
            <a:avLst/>
          </a:prstGeom>
        </p:spPr>
        <p:txBody>
          <a:bodyPr vert="horz"/>
          <a:lstStyle>
            <a:lvl1pPr>
              <a:defRPr sz="3200">
                <a:latin typeface="Georgia" panose="02040502050405020303" pitchFamily="18" charset="0"/>
              </a:defRPr>
            </a:lvl1pPr>
            <a:lvl2pPr>
              <a:defRPr sz="2800">
                <a:latin typeface="Georgia" panose="02040502050405020303" pitchFamily="18" charset="0"/>
              </a:defRPr>
            </a:lvl2pPr>
            <a:lvl3pPr>
              <a:defRPr sz="2400">
                <a:latin typeface="Georgia" panose="02040502050405020303" pitchFamily="18" charset="0"/>
              </a:defRPr>
            </a:lvl3pPr>
            <a:lvl4pPr>
              <a:defRPr sz="2000">
                <a:latin typeface="Georgia" panose="02040502050405020303" pitchFamily="18" charset="0"/>
              </a:defRPr>
            </a:lvl4pPr>
            <a:lvl5pPr>
              <a:defRPr sz="2000">
                <a:latin typeface="Georgia" panose="02040502050405020303" pitchFamily="18"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1528763"/>
            <a:ext cx="4278313" cy="4994275"/>
          </a:xfrm>
          <a:prstGeom prst="rect">
            <a:avLst/>
          </a:prstGeom>
        </p:spPr>
        <p:txBody>
          <a:bodyPr vert="horz"/>
          <a:lstStyle>
            <a:lvl1pPr marL="0" indent="0">
              <a:buNone/>
              <a:defRPr sz="1400">
                <a:latin typeface="Georgia" panose="02040502050405020303"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8417366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5111750"/>
            <a:ext cx="7802563" cy="603250"/>
          </a:xfrm>
          <a:prstGeom prst="rect">
            <a:avLst/>
          </a:prstGeom>
        </p:spPr>
        <p:txBody>
          <a:bodyPr vert="horz" anchor="b"/>
          <a:lstStyle>
            <a:lvl1pPr algn="l">
              <a:lnSpc>
                <a:spcPct val="100000"/>
              </a:lnSpc>
              <a:defRPr sz="2000" b="1">
                <a:latin typeface="Arial Black" panose="020B0A04020102020204"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2549525" y="652463"/>
            <a:ext cx="7802563" cy="43815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5715000"/>
            <a:ext cx="7802563" cy="857250"/>
          </a:xfrm>
          <a:prstGeom prst="rect">
            <a:avLst/>
          </a:prstGeom>
        </p:spPr>
        <p:txBody>
          <a:bodyPr vert="horz"/>
          <a:lstStyle>
            <a:lvl1pPr marL="0" indent="0">
              <a:buNone/>
              <a:defRPr sz="1400">
                <a:latin typeface="Georgia" panose="02040502050405020303"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753480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creativecommons.org/licenses/by/3.0/us/"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hyperlink" Target="http://creativecommons.org/licenses/by/3.0/us/" TargetMode="Externa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2159000" y="6802581"/>
            <a:ext cx="8991600" cy="430887"/>
          </a:xfrm>
          <a:prstGeom prst="rect">
            <a:avLst/>
          </a:prstGeom>
          <a:noFill/>
        </p:spPr>
        <p:txBody>
          <a:bodyPr wrap="square" rtlCol="0">
            <a:spAutoFit/>
          </a:bodyPr>
          <a:lstStyle/>
          <a:p>
            <a:r>
              <a:rPr lang="en-US" sz="1100" dirty="0" smtClean="0">
                <a:solidFill>
                  <a:schemeClr val="tx1">
                    <a:lumMod val="75000"/>
                  </a:schemeClr>
                </a:solidFill>
                <a:latin typeface="Georgia" panose="02040502050405020303" pitchFamily="18" charset="0"/>
              </a:rPr>
              <a:t>Created by Christina</a:t>
            </a:r>
            <a:r>
              <a:rPr lang="en-US" sz="1100" baseline="0" dirty="0" smtClean="0">
                <a:solidFill>
                  <a:schemeClr val="tx1">
                    <a:lumMod val="75000"/>
                  </a:schemeClr>
                </a:solidFill>
                <a:latin typeface="Georgia" panose="02040502050405020303" pitchFamily="18" charset="0"/>
              </a:rPr>
              <a:t> Wodtke | www.eleganthack.com | </a:t>
            </a:r>
            <a:r>
              <a:rPr lang="en-US" sz="1100" b="0" i="0" kern="1200" dirty="0" smtClean="0">
                <a:solidFill>
                  <a:schemeClr val="tx1">
                    <a:lumMod val="75000"/>
                  </a:schemeClr>
                </a:solidFill>
                <a:effectLst/>
                <a:latin typeface="Georgia" panose="02040502050405020303" pitchFamily="18" charset="0"/>
                <a:ea typeface="Gill Sans"/>
                <a:cs typeface="Gill Sans"/>
                <a:sym typeface="Gill Sans"/>
              </a:rPr>
              <a:t>This work is licensed under a </a:t>
            </a:r>
            <a:r>
              <a:rPr lang="en-US" sz="1100" b="0" i="0" u="none" strike="noStrike" kern="1200" dirty="0" smtClean="0">
                <a:solidFill>
                  <a:schemeClr val="tx1">
                    <a:lumMod val="75000"/>
                  </a:schemeClr>
                </a:solidFill>
                <a:effectLst/>
                <a:latin typeface="Georgia" panose="02040502050405020303" pitchFamily="18" charset="0"/>
                <a:ea typeface="Gill Sans"/>
                <a:cs typeface="Gill Sans"/>
                <a:sym typeface="Gill Sans"/>
                <a:hlinkClick r:id="rId13"/>
              </a:rPr>
              <a:t>Creative Commons Attribution 3.0 United States License</a:t>
            </a:r>
            <a:r>
              <a:rPr lang="en-US" sz="1100" b="0" i="0" kern="1200" dirty="0" smtClean="0">
                <a:solidFill>
                  <a:schemeClr val="tx1">
                    <a:lumMod val="75000"/>
                  </a:schemeClr>
                </a:solidFill>
                <a:effectLst/>
                <a:latin typeface="Georgia" panose="02040502050405020303" pitchFamily="18" charset="0"/>
                <a:ea typeface="Gill Sans"/>
                <a:cs typeface="Gill Sans"/>
                <a:sym typeface="Gill Sans"/>
              </a:rPr>
              <a:t>.</a:t>
            </a:r>
          </a:p>
          <a:p>
            <a:r>
              <a:rPr lang="en-US" sz="1100" b="0" i="0" kern="1200" dirty="0" smtClean="0">
                <a:solidFill>
                  <a:schemeClr val="tx1">
                    <a:lumMod val="75000"/>
                  </a:schemeClr>
                </a:solidFill>
                <a:effectLst/>
                <a:latin typeface="Georgia" panose="02040502050405020303" pitchFamily="18" charset="0"/>
                <a:sym typeface="Gill Sans"/>
              </a:rPr>
              <a:t>To</a:t>
            </a:r>
            <a:r>
              <a:rPr lang="en-US" sz="1100" b="0" i="0" kern="1200" baseline="0" dirty="0" smtClean="0">
                <a:solidFill>
                  <a:schemeClr val="tx1">
                    <a:lumMod val="75000"/>
                  </a:schemeClr>
                </a:solidFill>
                <a:effectLst/>
                <a:latin typeface="Georgia" panose="02040502050405020303" pitchFamily="18" charset="0"/>
                <a:sym typeface="Gill Sans"/>
              </a:rPr>
              <a:t> h</a:t>
            </a:r>
            <a:r>
              <a:rPr lang="en-US" sz="1100" b="0" i="0" kern="1200" dirty="0" smtClean="0">
                <a:solidFill>
                  <a:schemeClr val="tx1">
                    <a:lumMod val="75000"/>
                  </a:schemeClr>
                </a:solidFill>
                <a:effectLst/>
                <a:latin typeface="Georgia" panose="02040502050405020303" pitchFamily="18" charset="0"/>
                <a:sym typeface="Gill Sans"/>
              </a:rPr>
              <a:t>ave this workshop at your business or conference , contact  cwodtke@eleganthack.com</a:t>
            </a:r>
            <a:endParaRPr lang="en-US" sz="1100" dirty="0">
              <a:solidFill>
                <a:schemeClr val="tx1">
                  <a:lumMod val="75000"/>
                </a:schemeClr>
              </a:solidFill>
              <a:latin typeface="Georgia" panose="02040502050405020303" pitchFamily="18" charset="0"/>
            </a:endParaRPr>
          </a:p>
        </p:txBody>
      </p:sp>
    </p:spTree>
  </p:cSld>
  <p:clrMap bg1="dk2" tx1="lt1" bg2="dk1"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ransition/>
  <p:txStyles>
    <p:titleStyle>
      <a:lvl1pPr algn="l" rtl="0" fontAlgn="base">
        <a:lnSpc>
          <a:spcPts val="14000"/>
        </a:lnSpc>
        <a:spcBef>
          <a:spcPct val="0"/>
        </a:spcBef>
        <a:spcAft>
          <a:spcPct val="0"/>
        </a:spcAft>
        <a:defRPr sz="16000">
          <a:solidFill>
            <a:schemeClr val="tx1"/>
          </a:solidFill>
          <a:latin typeface="+mj-lt"/>
          <a:ea typeface="+mj-ea"/>
          <a:cs typeface="+mj-cs"/>
          <a:sym typeface="PFDinTextCompPro-Bold" charset="0"/>
        </a:defRPr>
      </a:lvl1pPr>
      <a:lvl2pPr algn="l" rtl="0" fontAlgn="base">
        <a:lnSpc>
          <a:spcPts val="14000"/>
        </a:lnSpc>
        <a:spcBef>
          <a:spcPct val="0"/>
        </a:spcBef>
        <a:spcAft>
          <a:spcPct val="0"/>
        </a:spcAft>
        <a:defRPr sz="16000">
          <a:solidFill>
            <a:schemeClr val="tx1"/>
          </a:solidFill>
          <a:latin typeface="PFDinTextCompPro-Bold" charset="0"/>
          <a:ea typeface="ヒラギノ角ゴ ProN W6" charset="0"/>
          <a:cs typeface="ヒラギノ角ゴ ProN W6" charset="0"/>
          <a:sym typeface="PFDinTextCompPro-Bold" charset="0"/>
        </a:defRPr>
      </a:lvl2pPr>
      <a:lvl3pPr algn="l" rtl="0" fontAlgn="base">
        <a:lnSpc>
          <a:spcPts val="14000"/>
        </a:lnSpc>
        <a:spcBef>
          <a:spcPct val="0"/>
        </a:spcBef>
        <a:spcAft>
          <a:spcPct val="0"/>
        </a:spcAft>
        <a:defRPr sz="16000">
          <a:solidFill>
            <a:schemeClr val="tx1"/>
          </a:solidFill>
          <a:latin typeface="PFDinTextCompPro-Bold" charset="0"/>
          <a:ea typeface="ヒラギノ角ゴ ProN W6" charset="0"/>
          <a:cs typeface="ヒラギノ角ゴ ProN W6" charset="0"/>
          <a:sym typeface="PFDinTextCompPro-Bold" charset="0"/>
        </a:defRPr>
      </a:lvl3pPr>
      <a:lvl4pPr algn="l" rtl="0" fontAlgn="base">
        <a:lnSpc>
          <a:spcPts val="14000"/>
        </a:lnSpc>
        <a:spcBef>
          <a:spcPct val="0"/>
        </a:spcBef>
        <a:spcAft>
          <a:spcPct val="0"/>
        </a:spcAft>
        <a:defRPr sz="16000">
          <a:solidFill>
            <a:schemeClr val="tx1"/>
          </a:solidFill>
          <a:latin typeface="PFDinTextCompPro-Bold" charset="0"/>
          <a:ea typeface="ヒラギノ角ゴ ProN W6" charset="0"/>
          <a:cs typeface="ヒラギノ角ゴ ProN W6" charset="0"/>
          <a:sym typeface="PFDinTextCompPro-Bold" charset="0"/>
        </a:defRPr>
      </a:lvl4pPr>
      <a:lvl5pPr algn="l" rtl="0" fontAlgn="base">
        <a:lnSpc>
          <a:spcPts val="14000"/>
        </a:lnSpc>
        <a:spcBef>
          <a:spcPct val="0"/>
        </a:spcBef>
        <a:spcAft>
          <a:spcPct val="0"/>
        </a:spcAft>
        <a:defRPr sz="16000">
          <a:solidFill>
            <a:schemeClr val="tx1"/>
          </a:solidFill>
          <a:latin typeface="PFDinTextCompPro-Bold" charset="0"/>
          <a:ea typeface="ヒラギノ角ゴ ProN W6" charset="0"/>
          <a:cs typeface="ヒラギノ角ゴ ProN W6" charset="0"/>
          <a:sym typeface="PFDinTextCompPro-Bold" charset="0"/>
        </a:defRPr>
      </a:lvl5pPr>
      <a:lvl6pPr marL="457200" algn="l" rtl="0" fontAlgn="base">
        <a:lnSpc>
          <a:spcPts val="14000"/>
        </a:lnSpc>
        <a:spcBef>
          <a:spcPct val="0"/>
        </a:spcBef>
        <a:spcAft>
          <a:spcPct val="0"/>
        </a:spcAft>
        <a:defRPr sz="16000">
          <a:solidFill>
            <a:schemeClr val="tx1"/>
          </a:solidFill>
          <a:latin typeface="PFDinTextCompPro-Bold" charset="0"/>
          <a:ea typeface="ヒラギノ角ゴ ProN W6" charset="0"/>
          <a:cs typeface="ヒラギノ角ゴ ProN W6" charset="0"/>
          <a:sym typeface="PFDinTextCompPro-Bold" charset="0"/>
        </a:defRPr>
      </a:lvl6pPr>
      <a:lvl7pPr marL="914400" algn="l" rtl="0" fontAlgn="base">
        <a:lnSpc>
          <a:spcPts val="14000"/>
        </a:lnSpc>
        <a:spcBef>
          <a:spcPct val="0"/>
        </a:spcBef>
        <a:spcAft>
          <a:spcPct val="0"/>
        </a:spcAft>
        <a:defRPr sz="16000">
          <a:solidFill>
            <a:schemeClr val="tx1"/>
          </a:solidFill>
          <a:latin typeface="PFDinTextCompPro-Bold" charset="0"/>
          <a:ea typeface="ヒラギノ角ゴ ProN W6" charset="0"/>
          <a:cs typeface="ヒラギノ角ゴ ProN W6" charset="0"/>
          <a:sym typeface="PFDinTextCompPro-Bold" charset="0"/>
        </a:defRPr>
      </a:lvl7pPr>
      <a:lvl8pPr marL="1371600" algn="l" rtl="0" fontAlgn="base">
        <a:lnSpc>
          <a:spcPts val="14000"/>
        </a:lnSpc>
        <a:spcBef>
          <a:spcPct val="0"/>
        </a:spcBef>
        <a:spcAft>
          <a:spcPct val="0"/>
        </a:spcAft>
        <a:defRPr sz="16000">
          <a:solidFill>
            <a:schemeClr val="tx1"/>
          </a:solidFill>
          <a:latin typeface="PFDinTextCompPro-Bold" charset="0"/>
          <a:ea typeface="ヒラギノ角ゴ ProN W6" charset="0"/>
          <a:cs typeface="ヒラギノ角ゴ ProN W6" charset="0"/>
          <a:sym typeface="PFDinTextCompPro-Bold" charset="0"/>
        </a:defRPr>
      </a:lvl8pPr>
      <a:lvl9pPr marL="1828800" algn="l" rtl="0" fontAlgn="base">
        <a:lnSpc>
          <a:spcPts val="14000"/>
        </a:lnSpc>
        <a:spcBef>
          <a:spcPct val="0"/>
        </a:spcBef>
        <a:spcAft>
          <a:spcPct val="0"/>
        </a:spcAft>
        <a:defRPr sz="16000">
          <a:solidFill>
            <a:schemeClr val="tx1"/>
          </a:solidFill>
          <a:latin typeface="PFDinTextCompPro-Bold" charset="0"/>
          <a:ea typeface="ヒラギノ角ゴ ProN W6" charset="0"/>
          <a:cs typeface="ヒラギノ角ゴ ProN W6" charset="0"/>
          <a:sym typeface="PFDinTextCompPro-Bold" charset="0"/>
        </a:defRPr>
      </a:lvl9pPr>
    </p:titleStyle>
    <p:bodyStyle>
      <a:lvl1pPr algn="l" rtl="0" fontAlgn="base">
        <a:lnSpc>
          <a:spcPts val="3600"/>
        </a:lnSpc>
        <a:spcBef>
          <a:spcPct val="0"/>
        </a:spcBef>
        <a:spcAft>
          <a:spcPct val="0"/>
        </a:spcAft>
        <a:defRPr sz="3000">
          <a:solidFill>
            <a:schemeClr val="tx1"/>
          </a:solidFill>
          <a:latin typeface="+mn-lt"/>
          <a:ea typeface="+mn-ea"/>
          <a:cs typeface="+mn-cs"/>
          <a:sym typeface="News706 BT" charset="0"/>
        </a:defRPr>
      </a:lvl1pPr>
      <a:lvl2pPr marL="406400" indent="-203200" algn="l" rtl="0" fontAlgn="base">
        <a:lnSpc>
          <a:spcPts val="3600"/>
        </a:lnSpc>
        <a:spcBef>
          <a:spcPct val="0"/>
        </a:spcBef>
        <a:spcAft>
          <a:spcPct val="0"/>
        </a:spcAft>
        <a:buSzPct val="69000"/>
        <a:buFont typeface="Lucida Grande" charset="0"/>
        <a:buChar char="‣"/>
        <a:defRPr sz="3000">
          <a:solidFill>
            <a:schemeClr val="tx1"/>
          </a:solidFill>
          <a:latin typeface="+mn-lt"/>
          <a:ea typeface="+mn-ea"/>
          <a:cs typeface="+mn-cs"/>
          <a:sym typeface="News706 BT" charset="0"/>
        </a:defRPr>
      </a:lvl2pPr>
      <a:lvl3pPr marL="609600" indent="-203200" algn="l" rtl="0" fontAlgn="base">
        <a:lnSpc>
          <a:spcPts val="3600"/>
        </a:lnSpc>
        <a:spcBef>
          <a:spcPct val="0"/>
        </a:spcBef>
        <a:spcAft>
          <a:spcPct val="0"/>
        </a:spcAft>
        <a:buSzPct val="69000"/>
        <a:buFont typeface="Lucida Grande" charset="0"/>
        <a:buChar char="‣"/>
        <a:defRPr sz="3000">
          <a:solidFill>
            <a:schemeClr val="tx1"/>
          </a:solidFill>
          <a:latin typeface="+mn-lt"/>
          <a:ea typeface="+mn-ea"/>
          <a:cs typeface="+mn-cs"/>
          <a:sym typeface="News706 BT" charset="0"/>
        </a:defRPr>
      </a:lvl3pPr>
      <a:lvl4pPr marL="812800" indent="-203200" algn="l" rtl="0" fontAlgn="base">
        <a:lnSpc>
          <a:spcPts val="3600"/>
        </a:lnSpc>
        <a:spcBef>
          <a:spcPct val="0"/>
        </a:spcBef>
        <a:spcAft>
          <a:spcPct val="0"/>
        </a:spcAft>
        <a:buSzPct val="69000"/>
        <a:buFont typeface="Lucida Grande" charset="0"/>
        <a:buChar char="‣"/>
        <a:defRPr sz="3000">
          <a:solidFill>
            <a:schemeClr val="tx1"/>
          </a:solidFill>
          <a:latin typeface="+mn-lt"/>
          <a:ea typeface="+mn-ea"/>
          <a:cs typeface="+mn-cs"/>
          <a:sym typeface="News706 BT" charset="0"/>
        </a:defRPr>
      </a:lvl4pPr>
      <a:lvl5pPr marL="1016000" indent="-203200" algn="l" rtl="0" fontAlgn="base">
        <a:lnSpc>
          <a:spcPts val="3600"/>
        </a:lnSpc>
        <a:spcBef>
          <a:spcPct val="0"/>
        </a:spcBef>
        <a:spcAft>
          <a:spcPct val="0"/>
        </a:spcAft>
        <a:buSzPct val="69000"/>
        <a:buFont typeface="Lucida Grande" charset="0"/>
        <a:buChar char="‣"/>
        <a:defRPr sz="3000">
          <a:solidFill>
            <a:schemeClr val="tx1"/>
          </a:solidFill>
          <a:latin typeface="+mn-lt"/>
          <a:ea typeface="+mn-ea"/>
          <a:cs typeface="+mn-cs"/>
          <a:sym typeface="News706 BT" charset="0"/>
        </a:defRPr>
      </a:lvl5pPr>
      <a:lvl6pPr marL="1473200" indent="-203200" algn="l" rtl="0" fontAlgn="base">
        <a:lnSpc>
          <a:spcPts val="3600"/>
        </a:lnSpc>
        <a:spcBef>
          <a:spcPct val="0"/>
        </a:spcBef>
        <a:spcAft>
          <a:spcPct val="0"/>
        </a:spcAft>
        <a:buSzPct val="69000"/>
        <a:buFont typeface="Lucida Grande" charset="0"/>
        <a:buChar char="‣"/>
        <a:defRPr sz="3000">
          <a:solidFill>
            <a:schemeClr val="tx1"/>
          </a:solidFill>
          <a:latin typeface="+mn-lt"/>
          <a:ea typeface="+mn-ea"/>
          <a:cs typeface="+mn-cs"/>
          <a:sym typeface="News706 BT" charset="0"/>
        </a:defRPr>
      </a:lvl6pPr>
      <a:lvl7pPr marL="1930400" indent="-203200" algn="l" rtl="0" fontAlgn="base">
        <a:lnSpc>
          <a:spcPts val="3600"/>
        </a:lnSpc>
        <a:spcBef>
          <a:spcPct val="0"/>
        </a:spcBef>
        <a:spcAft>
          <a:spcPct val="0"/>
        </a:spcAft>
        <a:buSzPct val="69000"/>
        <a:buFont typeface="Lucida Grande" charset="0"/>
        <a:buChar char="‣"/>
        <a:defRPr sz="3000">
          <a:solidFill>
            <a:schemeClr val="tx1"/>
          </a:solidFill>
          <a:latin typeface="+mn-lt"/>
          <a:ea typeface="+mn-ea"/>
          <a:cs typeface="+mn-cs"/>
          <a:sym typeface="News706 BT" charset="0"/>
        </a:defRPr>
      </a:lvl7pPr>
      <a:lvl8pPr marL="2387600" indent="-203200" algn="l" rtl="0" fontAlgn="base">
        <a:lnSpc>
          <a:spcPts val="3600"/>
        </a:lnSpc>
        <a:spcBef>
          <a:spcPct val="0"/>
        </a:spcBef>
        <a:spcAft>
          <a:spcPct val="0"/>
        </a:spcAft>
        <a:buSzPct val="69000"/>
        <a:buFont typeface="Lucida Grande" charset="0"/>
        <a:buChar char="‣"/>
        <a:defRPr sz="3000">
          <a:solidFill>
            <a:schemeClr val="tx1"/>
          </a:solidFill>
          <a:latin typeface="+mn-lt"/>
          <a:ea typeface="+mn-ea"/>
          <a:cs typeface="+mn-cs"/>
          <a:sym typeface="News706 BT" charset="0"/>
        </a:defRPr>
      </a:lvl8pPr>
      <a:lvl9pPr marL="2844800" indent="-203200" algn="l" rtl="0" fontAlgn="base">
        <a:lnSpc>
          <a:spcPts val="3600"/>
        </a:lnSpc>
        <a:spcBef>
          <a:spcPct val="0"/>
        </a:spcBef>
        <a:spcAft>
          <a:spcPct val="0"/>
        </a:spcAft>
        <a:buSzPct val="69000"/>
        <a:buFont typeface="Lucida Grande" charset="0"/>
        <a:buChar char="‣"/>
        <a:defRPr sz="3000">
          <a:solidFill>
            <a:schemeClr val="tx1"/>
          </a:solidFill>
          <a:latin typeface="+mn-lt"/>
          <a:ea typeface="+mn-ea"/>
          <a:cs typeface="+mn-cs"/>
          <a:sym typeface="News706 B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userDrawn="1"/>
        </p:nvSpPr>
        <p:spPr>
          <a:xfrm>
            <a:off x="2387600" y="6802994"/>
            <a:ext cx="8991600" cy="430887"/>
          </a:xfrm>
          <a:prstGeom prst="rect">
            <a:avLst/>
          </a:prstGeom>
          <a:noFill/>
        </p:spPr>
        <p:txBody>
          <a:bodyPr wrap="square" rtlCol="0">
            <a:spAutoFit/>
          </a:bodyPr>
          <a:lstStyle/>
          <a:p>
            <a:r>
              <a:rPr lang="en-US" sz="1100" dirty="0" smtClean="0">
                <a:solidFill>
                  <a:schemeClr val="bg2">
                    <a:lumMod val="75000"/>
                  </a:schemeClr>
                </a:solidFill>
                <a:latin typeface="Georgia" panose="02040502050405020303" pitchFamily="18" charset="0"/>
              </a:rPr>
              <a:t>Created by Christina</a:t>
            </a:r>
            <a:r>
              <a:rPr lang="en-US" sz="1100" baseline="0" dirty="0" smtClean="0">
                <a:solidFill>
                  <a:schemeClr val="bg2">
                    <a:lumMod val="75000"/>
                  </a:schemeClr>
                </a:solidFill>
                <a:latin typeface="Georgia" panose="02040502050405020303" pitchFamily="18" charset="0"/>
              </a:rPr>
              <a:t> Wodtke | www.eleganthack.com | </a:t>
            </a:r>
            <a:r>
              <a:rPr lang="en-US" sz="1100" b="0" i="0" kern="1200" dirty="0" smtClean="0">
                <a:solidFill>
                  <a:schemeClr val="bg2">
                    <a:lumMod val="75000"/>
                  </a:schemeClr>
                </a:solidFill>
                <a:effectLst/>
                <a:latin typeface="Georgia" panose="02040502050405020303" pitchFamily="18" charset="0"/>
                <a:ea typeface="Gill Sans"/>
                <a:cs typeface="Gill Sans"/>
                <a:sym typeface="Gill Sans"/>
              </a:rPr>
              <a:t>This work is licensed under a </a:t>
            </a:r>
            <a:r>
              <a:rPr lang="en-US" sz="1100" b="0" i="0" u="none" strike="noStrike" kern="1200" dirty="0" smtClean="0">
                <a:solidFill>
                  <a:schemeClr val="bg2">
                    <a:lumMod val="75000"/>
                  </a:schemeClr>
                </a:solidFill>
                <a:effectLst/>
                <a:latin typeface="Georgia" panose="02040502050405020303" pitchFamily="18" charset="0"/>
                <a:ea typeface="Gill Sans"/>
                <a:cs typeface="Gill Sans"/>
                <a:sym typeface="Gill Sans"/>
                <a:hlinkClick r:id="rId12"/>
              </a:rPr>
              <a:t>Creative Commons Attribution 3.0 United States License</a:t>
            </a:r>
            <a:r>
              <a:rPr lang="en-US" sz="1100" b="0" i="0" kern="1200" dirty="0" smtClean="0">
                <a:solidFill>
                  <a:schemeClr val="bg2">
                    <a:lumMod val="75000"/>
                  </a:schemeClr>
                </a:solidFill>
                <a:effectLst/>
                <a:latin typeface="Georgia" panose="02040502050405020303" pitchFamily="18" charset="0"/>
                <a:ea typeface="Gill Sans"/>
                <a:cs typeface="Gill Sans"/>
                <a:sym typeface="Gill Sans"/>
              </a:rPr>
              <a:t>.</a:t>
            </a:r>
          </a:p>
          <a:p>
            <a:r>
              <a:rPr lang="en-US" sz="1100" b="0" i="0" kern="1200" dirty="0" smtClean="0">
                <a:solidFill>
                  <a:schemeClr val="bg2">
                    <a:lumMod val="75000"/>
                  </a:schemeClr>
                </a:solidFill>
                <a:effectLst/>
                <a:latin typeface="Georgia" panose="02040502050405020303" pitchFamily="18" charset="0"/>
                <a:sym typeface="Gill Sans"/>
              </a:rPr>
              <a:t>To</a:t>
            </a:r>
            <a:r>
              <a:rPr lang="en-US" sz="1100" b="0" i="0" kern="1200" baseline="0" dirty="0" smtClean="0">
                <a:solidFill>
                  <a:schemeClr val="bg2">
                    <a:lumMod val="75000"/>
                  </a:schemeClr>
                </a:solidFill>
                <a:effectLst/>
                <a:latin typeface="Georgia" panose="02040502050405020303" pitchFamily="18" charset="0"/>
                <a:sym typeface="Gill Sans"/>
              </a:rPr>
              <a:t> h</a:t>
            </a:r>
            <a:r>
              <a:rPr lang="en-US" sz="1100" b="0" i="0" kern="1200" dirty="0" smtClean="0">
                <a:solidFill>
                  <a:schemeClr val="bg2">
                    <a:lumMod val="75000"/>
                  </a:schemeClr>
                </a:solidFill>
                <a:effectLst/>
                <a:latin typeface="Georgia" panose="02040502050405020303" pitchFamily="18" charset="0"/>
                <a:sym typeface="Gill Sans"/>
              </a:rPr>
              <a:t>ave this workshop at your business or conference , contact  cwodtke@eleganthack.com</a:t>
            </a:r>
            <a:endParaRPr lang="en-US" sz="1100" dirty="0">
              <a:solidFill>
                <a:schemeClr val="bg2">
                  <a:lumMod val="75000"/>
                </a:schemeClr>
              </a:solidFill>
              <a:latin typeface="Georgia" panose="02040502050405020303" pitchFamily="18" charset="0"/>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733" r:id="rId10"/>
  </p:sldLayoutIdLst>
  <p:transition/>
  <p:hf hdr="0" ftr="0" dt="0"/>
  <p:txStyles>
    <p:titleStyle>
      <a:lvl1pPr algn="l" rtl="0" fontAlgn="base">
        <a:lnSpc>
          <a:spcPts val="3200"/>
        </a:lnSpc>
        <a:spcBef>
          <a:spcPct val="0"/>
        </a:spcBef>
        <a:spcAft>
          <a:spcPct val="0"/>
        </a:spcAft>
        <a:defRPr sz="3200">
          <a:solidFill>
            <a:schemeClr val="tx1"/>
          </a:solidFill>
          <a:latin typeface="+mj-lt"/>
          <a:ea typeface="+mj-ea"/>
          <a:cs typeface="+mj-cs"/>
          <a:sym typeface="PFDinTextCompPro-Bold" charset="0"/>
        </a:defRPr>
      </a:lvl1pPr>
      <a:lvl2pPr algn="l" rtl="0" fontAlgn="base">
        <a:lnSpc>
          <a:spcPts val="3200"/>
        </a:lnSpc>
        <a:spcBef>
          <a:spcPct val="0"/>
        </a:spcBef>
        <a:spcAft>
          <a:spcPct val="0"/>
        </a:spcAft>
        <a:defRPr sz="3200">
          <a:solidFill>
            <a:schemeClr val="tx1"/>
          </a:solidFill>
          <a:latin typeface="PFDinTextCompPro-Bold" charset="0"/>
          <a:ea typeface="ヒラギノ角ゴ ProN W6" charset="0"/>
          <a:cs typeface="ヒラギノ角ゴ ProN W6" charset="0"/>
          <a:sym typeface="PFDinTextCompPro-Bold" charset="0"/>
        </a:defRPr>
      </a:lvl2pPr>
      <a:lvl3pPr algn="l" rtl="0" fontAlgn="base">
        <a:lnSpc>
          <a:spcPts val="3200"/>
        </a:lnSpc>
        <a:spcBef>
          <a:spcPct val="0"/>
        </a:spcBef>
        <a:spcAft>
          <a:spcPct val="0"/>
        </a:spcAft>
        <a:defRPr sz="3200">
          <a:solidFill>
            <a:schemeClr val="tx1"/>
          </a:solidFill>
          <a:latin typeface="PFDinTextCompPro-Bold" charset="0"/>
          <a:ea typeface="ヒラギノ角ゴ ProN W6" charset="0"/>
          <a:cs typeface="ヒラギノ角ゴ ProN W6" charset="0"/>
          <a:sym typeface="PFDinTextCompPro-Bold" charset="0"/>
        </a:defRPr>
      </a:lvl3pPr>
      <a:lvl4pPr algn="l" rtl="0" fontAlgn="base">
        <a:lnSpc>
          <a:spcPts val="3200"/>
        </a:lnSpc>
        <a:spcBef>
          <a:spcPct val="0"/>
        </a:spcBef>
        <a:spcAft>
          <a:spcPct val="0"/>
        </a:spcAft>
        <a:defRPr sz="3200">
          <a:solidFill>
            <a:schemeClr val="tx1"/>
          </a:solidFill>
          <a:latin typeface="PFDinTextCompPro-Bold" charset="0"/>
          <a:ea typeface="ヒラギノ角ゴ ProN W6" charset="0"/>
          <a:cs typeface="ヒラギノ角ゴ ProN W6" charset="0"/>
          <a:sym typeface="PFDinTextCompPro-Bold" charset="0"/>
        </a:defRPr>
      </a:lvl4pPr>
      <a:lvl5pPr algn="l" rtl="0" fontAlgn="base">
        <a:lnSpc>
          <a:spcPts val="3200"/>
        </a:lnSpc>
        <a:spcBef>
          <a:spcPct val="0"/>
        </a:spcBef>
        <a:spcAft>
          <a:spcPct val="0"/>
        </a:spcAft>
        <a:defRPr sz="3200">
          <a:solidFill>
            <a:schemeClr val="tx1"/>
          </a:solidFill>
          <a:latin typeface="PFDinTextCompPro-Bold" charset="0"/>
          <a:ea typeface="ヒラギノ角ゴ ProN W6" charset="0"/>
          <a:cs typeface="ヒラギノ角ゴ ProN W6" charset="0"/>
          <a:sym typeface="PFDinTextCompPro-Bold" charset="0"/>
        </a:defRPr>
      </a:lvl5pPr>
      <a:lvl6pPr marL="457200" algn="l" rtl="0" fontAlgn="base">
        <a:lnSpc>
          <a:spcPts val="3200"/>
        </a:lnSpc>
        <a:spcBef>
          <a:spcPct val="0"/>
        </a:spcBef>
        <a:spcAft>
          <a:spcPct val="0"/>
        </a:spcAft>
        <a:defRPr sz="3200">
          <a:solidFill>
            <a:schemeClr val="tx1"/>
          </a:solidFill>
          <a:latin typeface="PFDinTextCompPro-Bold" charset="0"/>
          <a:ea typeface="ヒラギノ角ゴ ProN W6" charset="0"/>
          <a:cs typeface="ヒラギノ角ゴ ProN W6" charset="0"/>
          <a:sym typeface="PFDinTextCompPro-Bold" charset="0"/>
        </a:defRPr>
      </a:lvl6pPr>
      <a:lvl7pPr marL="914400" algn="l" rtl="0" fontAlgn="base">
        <a:lnSpc>
          <a:spcPts val="3200"/>
        </a:lnSpc>
        <a:spcBef>
          <a:spcPct val="0"/>
        </a:spcBef>
        <a:spcAft>
          <a:spcPct val="0"/>
        </a:spcAft>
        <a:defRPr sz="3200">
          <a:solidFill>
            <a:schemeClr val="tx1"/>
          </a:solidFill>
          <a:latin typeface="PFDinTextCompPro-Bold" charset="0"/>
          <a:ea typeface="ヒラギノ角ゴ ProN W6" charset="0"/>
          <a:cs typeface="ヒラギノ角ゴ ProN W6" charset="0"/>
          <a:sym typeface="PFDinTextCompPro-Bold" charset="0"/>
        </a:defRPr>
      </a:lvl7pPr>
      <a:lvl8pPr marL="1371600" algn="l" rtl="0" fontAlgn="base">
        <a:lnSpc>
          <a:spcPts val="3200"/>
        </a:lnSpc>
        <a:spcBef>
          <a:spcPct val="0"/>
        </a:spcBef>
        <a:spcAft>
          <a:spcPct val="0"/>
        </a:spcAft>
        <a:defRPr sz="3200">
          <a:solidFill>
            <a:schemeClr val="tx1"/>
          </a:solidFill>
          <a:latin typeface="PFDinTextCompPro-Bold" charset="0"/>
          <a:ea typeface="ヒラギノ角ゴ ProN W6" charset="0"/>
          <a:cs typeface="ヒラギノ角ゴ ProN W6" charset="0"/>
          <a:sym typeface="PFDinTextCompPro-Bold" charset="0"/>
        </a:defRPr>
      </a:lvl8pPr>
      <a:lvl9pPr marL="1828800" algn="l" rtl="0" fontAlgn="base">
        <a:lnSpc>
          <a:spcPts val="3200"/>
        </a:lnSpc>
        <a:spcBef>
          <a:spcPct val="0"/>
        </a:spcBef>
        <a:spcAft>
          <a:spcPct val="0"/>
        </a:spcAft>
        <a:defRPr sz="32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203200" indent="-203200" algn="l" rtl="0" fontAlgn="base">
        <a:lnSpc>
          <a:spcPts val="3400"/>
        </a:lnSpc>
        <a:spcBef>
          <a:spcPct val="0"/>
        </a:spcBef>
        <a:spcAft>
          <a:spcPct val="0"/>
        </a:spcAft>
        <a:buSzPct val="69000"/>
        <a:buFont typeface="Lucida Grande" charset="0"/>
        <a:buChar char="‣"/>
        <a:defRPr sz="2800">
          <a:solidFill>
            <a:schemeClr val="tx1"/>
          </a:solidFill>
          <a:latin typeface="+mn-lt"/>
          <a:ea typeface="+mn-ea"/>
          <a:cs typeface="+mn-cs"/>
          <a:sym typeface="News706 BT" charset="0"/>
        </a:defRPr>
      </a:lvl1pPr>
      <a:lvl2pPr marL="406400" indent="-203200" algn="l" rtl="0" fontAlgn="base">
        <a:lnSpc>
          <a:spcPts val="3400"/>
        </a:lnSpc>
        <a:spcBef>
          <a:spcPct val="0"/>
        </a:spcBef>
        <a:spcAft>
          <a:spcPct val="0"/>
        </a:spcAft>
        <a:buSzPct val="69000"/>
        <a:buFont typeface="Lucida Grande" charset="0"/>
        <a:buChar char="‣"/>
        <a:defRPr sz="2800">
          <a:solidFill>
            <a:schemeClr val="tx1"/>
          </a:solidFill>
          <a:latin typeface="+mn-lt"/>
          <a:ea typeface="+mn-ea"/>
          <a:cs typeface="+mn-cs"/>
          <a:sym typeface="News706 BT" charset="0"/>
        </a:defRPr>
      </a:lvl2pPr>
      <a:lvl3pPr marL="609600" indent="-203200" algn="l" rtl="0" fontAlgn="base">
        <a:lnSpc>
          <a:spcPts val="3400"/>
        </a:lnSpc>
        <a:spcBef>
          <a:spcPct val="0"/>
        </a:spcBef>
        <a:spcAft>
          <a:spcPct val="0"/>
        </a:spcAft>
        <a:buSzPct val="69000"/>
        <a:buFont typeface="Lucida Grande" charset="0"/>
        <a:buChar char="‣"/>
        <a:defRPr sz="2800">
          <a:solidFill>
            <a:schemeClr val="tx1"/>
          </a:solidFill>
          <a:latin typeface="+mn-lt"/>
          <a:ea typeface="+mn-ea"/>
          <a:cs typeface="+mn-cs"/>
          <a:sym typeface="News706 BT" charset="0"/>
        </a:defRPr>
      </a:lvl3pPr>
      <a:lvl4pPr marL="812800" indent="-203200" algn="l" rtl="0" fontAlgn="base">
        <a:lnSpc>
          <a:spcPts val="3400"/>
        </a:lnSpc>
        <a:spcBef>
          <a:spcPct val="0"/>
        </a:spcBef>
        <a:spcAft>
          <a:spcPct val="0"/>
        </a:spcAft>
        <a:buSzPct val="69000"/>
        <a:buFont typeface="Lucida Grande" charset="0"/>
        <a:buChar char="‣"/>
        <a:defRPr sz="2800">
          <a:solidFill>
            <a:schemeClr val="tx1"/>
          </a:solidFill>
          <a:latin typeface="+mn-lt"/>
          <a:ea typeface="+mn-ea"/>
          <a:cs typeface="+mn-cs"/>
          <a:sym typeface="News706 BT" charset="0"/>
        </a:defRPr>
      </a:lvl4pPr>
      <a:lvl5pPr marL="1016000" indent="-203200" algn="l" rtl="0" fontAlgn="base">
        <a:lnSpc>
          <a:spcPts val="3400"/>
        </a:lnSpc>
        <a:spcBef>
          <a:spcPct val="0"/>
        </a:spcBef>
        <a:spcAft>
          <a:spcPct val="0"/>
        </a:spcAft>
        <a:buSzPct val="69000"/>
        <a:buFont typeface="Lucida Grande" charset="0"/>
        <a:buChar char="‣"/>
        <a:defRPr sz="2800">
          <a:solidFill>
            <a:schemeClr val="tx1"/>
          </a:solidFill>
          <a:latin typeface="+mn-lt"/>
          <a:ea typeface="+mn-ea"/>
          <a:cs typeface="+mn-cs"/>
          <a:sym typeface="News706 BT" charset="0"/>
        </a:defRPr>
      </a:lvl5pPr>
      <a:lvl6pPr marL="1473200" indent="-203200" algn="l" rtl="0" fontAlgn="base">
        <a:lnSpc>
          <a:spcPts val="3400"/>
        </a:lnSpc>
        <a:spcBef>
          <a:spcPct val="0"/>
        </a:spcBef>
        <a:spcAft>
          <a:spcPct val="0"/>
        </a:spcAft>
        <a:buSzPct val="69000"/>
        <a:buFont typeface="Lucida Grande" charset="0"/>
        <a:buChar char="‣"/>
        <a:defRPr sz="2800">
          <a:solidFill>
            <a:schemeClr val="tx1"/>
          </a:solidFill>
          <a:latin typeface="+mn-lt"/>
          <a:ea typeface="+mn-ea"/>
          <a:cs typeface="+mn-cs"/>
          <a:sym typeface="News706 BT" charset="0"/>
        </a:defRPr>
      </a:lvl6pPr>
      <a:lvl7pPr marL="1930400" indent="-203200" algn="l" rtl="0" fontAlgn="base">
        <a:lnSpc>
          <a:spcPts val="3400"/>
        </a:lnSpc>
        <a:spcBef>
          <a:spcPct val="0"/>
        </a:spcBef>
        <a:spcAft>
          <a:spcPct val="0"/>
        </a:spcAft>
        <a:buSzPct val="69000"/>
        <a:buFont typeface="Lucida Grande" charset="0"/>
        <a:buChar char="‣"/>
        <a:defRPr sz="2800">
          <a:solidFill>
            <a:schemeClr val="tx1"/>
          </a:solidFill>
          <a:latin typeface="+mn-lt"/>
          <a:ea typeface="+mn-ea"/>
          <a:cs typeface="+mn-cs"/>
          <a:sym typeface="News706 BT" charset="0"/>
        </a:defRPr>
      </a:lvl7pPr>
      <a:lvl8pPr marL="2387600" indent="-203200" algn="l" rtl="0" fontAlgn="base">
        <a:lnSpc>
          <a:spcPts val="3400"/>
        </a:lnSpc>
        <a:spcBef>
          <a:spcPct val="0"/>
        </a:spcBef>
        <a:spcAft>
          <a:spcPct val="0"/>
        </a:spcAft>
        <a:buSzPct val="69000"/>
        <a:buFont typeface="Lucida Grande" charset="0"/>
        <a:buChar char="‣"/>
        <a:defRPr sz="2800">
          <a:solidFill>
            <a:schemeClr val="tx1"/>
          </a:solidFill>
          <a:latin typeface="+mn-lt"/>
          <a:ea typeface="+mn-ea"/>
          <a:cs typeface="+mn-cs"/>
          <a:sym typeface="News706 BT" charset="0"/>
        </a:defRPr>
      </a:lvl8pPr>
      <a:lvl9pPr marL="2844800" indent="-203200" algn="l" rtl="0" fontAlgn="base">
        <a:lnSpc>
          <a:spcPts val="3400"/>
        </a:lnSpc>
        <a:spcBef>
          <a:spcPct val="0"/>
        </a:spcBef>
        <a:spcAft>
          <a:spcPct val="0"/>
        </a:spcAft>
        <a:buSzPct val="69000"/>
        <a:buFont typeface="Lucida Grande" charset="0"/>
        <a:buChar char="‣"/>
        <a:defRPr sz="2800">
          <a:solidFill>
            <a:schemeClr val="tx1"/>
          </a:solidFill>
          <a:latin typeface="+mn-lt"/>
          <a:ea typeface="+mn-ea"/>
          <a:cs typeface="+mn-cs"/>
          <a:sym typeface="News706 B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personas.media.mit.edu/" TargetMode="External"/><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jpe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34.jpeg"/><Relationship Id="rId5" Type="http://schemas.openxmlformats.org/officeDocument/2006/relationships/image" Target="../media/image33.jpe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0.jpeg"/><Relationship Id="rId7"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34.jpeg"/><Relationship Id="rId5" Type="http://schemas.openxmlformats.org/officeDocument/2006/relationships/image" Target="../media/image33.jpeg"/><Relationship Id="rId10" Type="http://schemas.openxmlformats.org/officeDocument/2006/relationships/image" Target="../media/image42.jpeg"/><Relationship Id="rId4" Type="http://schemas.openxmlformats.org/officeDocument/2006/relationships/image" Target="../media/image41.jpeg"/><Relationship Id="rId9"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hyperlink" Target="http://www.slideshare.net/neiljamesturner/an-introduction-to-personas-for-technical-authors" TargetMode="External"/><Relationship Id="rId5" Type="http://schemas.openxmlformats.org/officeDocument/2006/relationships/hyperlink" Target="http://www.slideshare.net/neiljamesturner" TargetMode="Externa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hyperlink" Target="http://www.flickr.com/" TargetMode="External"/><Relationship Id="rId7"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48.jpeg"/><Relationship Id="rId5" Type="http://schemas.openxmlformats.org/officeDocument/2006/relationships/hyperlink" Target="http://en.fotolia.com/" TargetMode="External"/><Relationship Id="rId4" Type="http://schemas.openxmlformats.org/officeDocument/2006/relationships/hyperlink" Target="http://www.sxc.hu/"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50.jpeg"/><Relationship Id="rId7"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53.jpeg"/><Relationship Id="rId11" Type="http://schemas.openxmlformats.org/officeDocument/2006/relationships/image" Target="../media/image56.jpeg"/><Relationship Id="rId5" Type="http://schemas.openxmlformats.org/officeDocument/2006/relationships/image" Target="../media/image52.jpeg"/><Relationship Id="rId10" Type="http://schemas.openxmlformats.org/officeDocument/2006/relationships/image" Target="../media/image26.jpeg"/><Relationship Id="rId4" Type="http://schemas.openxmlformats.org/officeDocument/2006/relationships/image" Target="../media/image51.jpeg"/><Relationship Id="rId9" Type="http://schemas.openxmlformats.org/officeDocument/2006/relationships/image" Target="../media/image55.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26.jpeg"/><Relationship Id="rId7" Type="http://schemas.openxmlformats.org/officeDocument/2006/relationships/image" Target="../media/image59.jpe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58.jpeg"/><Relationship Id="rId11" Type="http://schemas.openxmlformats.org/officeDocument/2006/relationships/image" Target="../media/image52.jpeg"/><Relationship Id="rId5" Type="http://schemas.openxmlformats.org/officeDocument/2006/relationships/image" Target="../media/image57.jpeg"/><Relationship Id="rId10" Type="http://schemas.openxmlformats.org/officeDocument/2006/relationships/image" Target="../media/image28.jpeg"/><Relationship Id="rId4" Type="http://schemas.openxmlformats.org/officeDocument/2006/relationships/image" Target="../media/image50.jpeg"/><Relationship Id="rId9" Type="http://schemas.openxmlformats.org/officeDocument/2006/relationships/image" Target="../media/image53.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www.slideshare.net/MulderMedia/the-user-is-always-right-making-personas-work-for-your-site"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75.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78.png"/><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80.jpeg"/></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3.xml"/><Relationship Id="rId1" Type="http://schemas.openxmlformats.org/officeDocument/2006/relationships/slideLayout" Target="../slideLayouts/slideLayout18.xml"/><Relationship Id="rId5" Type="http://schemas.openxmlformats.org/officeDocument/2006/relationships/image" Target="../media/image83.gif"/><Relationship Id="rId4" Type="http://schemas.openxmlformats.org/officeDocument/2006/relationships/image" Target="../media/image82.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87.jpeg"/></Relationships>
</file>

<file path=ppt/slides/_rels/slide8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19.xml"/><Relationship Id="rId4" Type="http://schemas.openxmlformats.org/officeDocument/2006/relationships/image" Target="../media/image8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image" Target="../media/image90.gif"/><Relationship Id="rId1" Type="http://schemas.openxmlformats.org/officeDocument/2006/relationships/slideLayout" Target="../slideLayouts/slideLayout19.xml"/><Relationship Id="rId5" Type="http://schemas.openxmlformats.org/officeDocument/2006/relationships/image" Target="../media/image93.jpeg"/><Relationship Id="rId4" Type="http://schemas.openxmlformats.org/officeDocument/2006/relationships/image" Target="../media/image92.gif"/></Relationships>
</file>

<file path=ppt/slides/_rels/slide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p:cNvSpPr>
          <p:nvPr/>
        </p:nvSpPr>
        <p:spPr bwMode="auto">
          <a:xfrm>
            <a:off x="424094" y="552450"/>
            <a:ext cx="12344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lnSpc>
                <a:spcPts val="14000"/>
              </a:lnSpc>
            </a:pPr>
            <a:r>
              <a:rPr lang="en-US" sz="6000" b="1" cap="all" dirty="0" smtClean="0">
                <a:solidFill>
                  <a:schemeClr val="tx1"/>
                </a:solidFill>
                <a:latin typeface="Georgia" panose="02040502050405020303" pitchFamily="18" charset="0"/>
                <a:ea typeface="ＭＳ Ｐゴシック" charset="0"/>
                <a:cs typeface="PFDinTextCompPro-Bold" charset="0"/>
                <a:sym typeface="PFDinTextCompPro-Bold" charset="0"/>
              </a:rPr>
              <a:t>From Persona to Design  </a:t>
            </a:r>
          </a:p>
        </p:txBody>
      </p:sp>
      <p:sp>
        <p:nvSpPr>
          <p:cNvPr id="6" name="Line 1"/>
          <p:cNvSpPr>
            <a:spLocks noChangeShapeType="1"/>
          </p:cNvSpPr>
          <p:nvPr/>
        </p:nvSpPr>
        <p:spPr bwMode="auto">
          <a:xfrm>
            <a:off x="406400" y="450850"/>
            <a:ext cx="11734800" cy="0"/>
          </a:xfrm>
          <a:prstGeom prst="line">
            <a:avLst/>
          </a:prstGeom>
          <a:noFill/>
          <a:ln w="63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1"/>
          </a:p>
        </p:txBody>
      </p:sp>
      <p:sp>
        <p:nvSpPr>
          <p:cNvPr id="7" name="Line 2"/>
          <p:cNvSpPr>
            <a:spLocks noChangeShapeType="1"/>
          </p:cNvSpPr>
          <p:nvPr/>
        </p:nvSpPr>
        <p:spPr bwMode="auto">
          <a:xfrm>
            <a:off x="406400" y="952500"/>
            <a:ext cx="11734800" cy="0"/>
          </a:xfrm>
          <a:prstGeom prst="line">
            <a:avLst/>
          </a:prstGeom>
          <a:noFill/>
          <a:ln w="63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1"/>
          </a:p>
        </p:txBody>
      </p:sp>
      <p:sp>
        <p:nvSpPr>
          <p:cNvPr id="8" name="Rectangle 3"/>
          <p:cNvSpPr>
            <a:spLocks/>
          </p:cNvSpPr>
          <p:nvPr/>
        </p:nvSpPr>
        <p:spPr bwMode="auto">
          <a:xfrm>
            <a:off x="406400" y="552450"/>
            <a:ext cx="11734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lnSpc>
                <a:spcPct val="80000"/>
              </a:lnSpc>
            </a:pPr>
            <a:r>
              <a:rPr lang="en-US" sz="3200" b="1" dirty="0" smtClean="0">
                <a:solidFill>
                  <a:schemeClr val="tx1"/>
                </a:solidFill>
                <a:latin typeface="Georgia" panose="02040502050405020303" pitchFamily="18" charset="0"/>
                <a:ea typeface="ＭＳ Ｐゴシック" charset="0"/>
                <a:cs typeface="PFDinTextCompPro-Bold" charset="0"/>
                <a:sym typeface="PFDinTextCompPro-Bold" charset="0"/>
              </a:rPr>
              <a:t>Designing the User Experience: THE FUNDAMENTALS</a:t>
            </a:r>
            <a:endParaRPr lang="en-US" sz="3200" b="1" dirty="0">
              <a:solidFill>
                <a:schemeClr val="tx1"/>
              </a:solidFill>
              <a:latin typeface="Georgia" panose="02040502050405020303" pitchFamily="18" charset="0"/>
              <a:ea typeface="ＭＳ Ｐゴシック" charset="0"/>
              <a:cs typeface="PFDinTextCompPro-Bold" charset="0"/>
              <a:sym typeface="PFDinTextCompPro-Bold" charset="0"/>
            </a:endParaRPr>
          </a:p>
        </p:txBody>
      </p:sp>
      <p:sp>
        <p:nvSpPr>
          <p:cNvPr id="9" name="Rectangle 8"/>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579895321"/>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lIns="116037" tIns="58019" rIns="116037" bIns="58019"/>
          <a:lstStyle/>
          <a:p>
            <a:r>
              <a:rPr lang="en-US" dirty="0"/>
              <a:t>Why do we have them?</a:t>
            </a:r>
          </a:p>
        </p:txBody>
      </p:sp>
      <p:sp>
        <p:nvSpPr>
          <p:cNvPr id="3" name="Rectangle 2"/>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64619073"/>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Reverse Engineer a Competitor</a:t>
            </a:r>
            <a:endParaRPr lang="en-US" dirty="0"/>
          </a:p>
        </p:txBody>
      </p:sp>
      <p:sp>
        <p:nvSpPr>
          <p:cNvPr id="7" name="Text Placeholder 6"/>
          <p:cNvSpPr>
            <a:spLocks noGrp="1"/>
          </p:cNvSpPr>
          <p:nvPr>
            <p:ph type="body" idx="1"/>
          </p:nvPr>
        </p:nvSpPr>
        <p:spPr/>
        <p:txBody>
          <a:bodyPr/>
          <a:lstStyle/>
          <a:p>
            <a:r>
              <a:rPr lang="en-US" dirty="0" smtClean="0"/>
              <a:t>Advice</a:t>
            </a:r>
            <a:endParaRPr lang="en-US" dirty="0"/>
          </a:p>
        </p:txBody>
      </p:sp>
    </p:spTree>
    <p:extLst>
      <p:ext uri="{BB962C8B-B14F-4D97-AF65-F5344CB8AC3E}">
        <p14:creationId xmlns:p14="http://schemas.microsoft.com/office/powerpoint/2010/main" val="2402396315"/>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my.safaribooksonline.com/getfile?item=NC8yOWlwNDFjMjRncmlhZHI5YWgzL3RwMC9tc2VnZnMvZ2NmMWkxOWcuaTA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extBox 4"/>
          <p:cNvSpPr txBox="1"/>
          <p:nvPr/>
        </p:nvSpPr>
        <p:spPr>
          <a:xfrm>
            <a:off x="460375" y="603250"/>
            <a:ext cx="1447800" cy="707886"/>
          </a:xfrm>
          <a:prstGeom prst="rect">
            <a:avLst/>
          </a:prstGeom>
          <a:noFill/>
        </p:spPr>
        <p:txBody>
          <a:bodyPr wrap="square" rtlCol="0">
            <a:spAutoFit/>
          </a:bodyPr>
          <a:lstStyle/>
          <a:p>
            <a:r>
              <a:rPr lang="en-US" sz="2000" dirty="0" smtClean="0">
                <a:solidFill>
                  <a:schemeClr val="tx1"/>
                </a:solidFill>
                <a:latin typeface="Georgia" pitchFamily="18" charset="0"/>
              </a:rPr>
              <a:t>User Research</a:t>
            </a:r>
            <a:endParaRPr lang="en-US" sz="2000" dirty="0">
              <a:solidFill>
                <a:schemeClr val="tx1"/>
              </a:solidFill>
              <a:latin typeface="Georgia" pitchFamily="18" charset="0"/>
            </a:endParaRPr>
          </a:p>
        </p:txBody>
      </p:sp>
      <p:sp>
        <p:nvSpPr>
          <p:cNvPr id="6" name="TextBox 5"/>
          <p:cNvSpPr txBox="1"/>
          <p:nvPr/>
        </p:nvSpPr>
        <p:spPr>
          <a:xfrm>
            <a:off x="1625600" y="1656421"/>
            <a:ext cx="1447800" cy="400110"/>
          </a:xfrm>
          <a:prstGeom prst="rect">
            <a:avLst/>
          </a:prstGeom>
          <a:noFill/>
        </p:spPr>
        <p:txBody>
          <a:bodyPr wrap="square" rtlCol="0">
            <a:spAutoFit/>
          </a:bodyPr>
          <a:lstStyle/>
          <a:p>
            <a:r>
              <a:rPr lang="en-US" sz="2000" dirty="0" smtClean="0">
                <a:solidFill>
                  <a:schemeClr val="tx1"/>
                </a:solidFill>
                <a:latin typeface="Georgia" pitchFamily="18" charset="0"/>
              </a:rPr>
              <a:t>Segments</a:t>
            </a:r>
            <a:endParaRPr lang="en-US" sz="2000" dirty="0">
              <a:solidFill>
                <a:schemeClr val="tx1"/>
              </a:solidFill>
              <a:latin typeface="Georgia" pitchFamily="18" charset="0"/>
            </a:endParaRPr>
          </a:p>
        </p:txBody>
      </p:sp>
      <p:sp>
        <p:nvSpPr>
          <p:cNvPr id="7" name="TextBox 6"/>
          <p:cNvSpPr txBox="1"/>
          <p:nvPr/>
        </p:nvSpPr>
        <p:spPr>
          <a:xfrm>
            <a:off x="2846126" y="2432050"/>
            <a:ext cx="1447800" cy="400110"/>
          </a:xfrm>
          <a:prstGeom prst="rect">
            <a:avLst/>
          </a:prstGeom>
          <a:noFill/>
        </p:spPr>
        <p:txBody>
          <a:bodyPr wrap="square" rtlCol="0">
            <a:spAutoFit/>
          </a:bodyPr>
          <a:lstStyle/>
          <a:p>
            <a:r>
              <a:rPr lang="en-US" sz="2000" dirty="0">
                <a:solidFill>
                  <a:schemeClr val="tx1"/>
                </a:solidFill>
                <a:latin typeface="Georgia" pitchFamily="18" charset="0"/>
              </a:rPr>
              <a:t>P</a:t>
            </a:r>
            <a:r>
              <a:rPr lang="en-US" sz="2000" dirty="0" smtClean="0">
                <a:solidFill>
                  <a:schemeClr val="tx1"/>
                </a:solidFill>
                <a:latin typeface="Georgia" pitchFamily="18" charset="0"/>
              </a:rPr>
              <a:t>ersonas</a:t>
            </a:r>
            <a:endParaRPr lang="en-US" sz="2000" dirty="0">
              <a:solidFill>
                <a:schemeClr val="tx1"/>
              </a:solidFill>
              <a:latin typeface="Georgia" pitchFamily="18" charset="0"/>
            </a:endParaRPr>
          </a:p>
        </p:txBody>
      </p:sp>
      <p:sp>
        <p:nvSpPr>
          <p:cNvPr id="8" name="TextBox 7"/>
          <p:cNvSpPr txBox="1"/>
          <p:nvPr/>
        </p:nvSpPr>
        <p:spPr>
          <a:xfrm>
            <a:off x="4064000" y="3218198"/>
            <a:ext cx="1447800" cy="400110"/>
          </a:xfrm>
          <a:prstGeom prst="rect">
            <a:avLst/>
          </a:prstGeom>
          <a:noFill/>
        </p:spPr>
        <p:txBody>
          <a:bodyPr wrap="square" rtlCol="0">
            <a:spAutoFit/>
          </a:bodyPr>
          <a:lstStyle/>
          <a:p>
            <a:r>
              <a:rPr lang="en-US" sz="2000" dirty="0" smtClean="0">
                <a:solidFill>
                  <a:schemeClr val="tx1"/>
                </a:solidFill>
                <a:latin typeface="Georgia" pitchFamily="18" charset="0"/>
              </a:rPr>
              <a:t>Scenarios</a:t>
            </a:r>
            <a:endParaRPr lang="en-US" sz="2000" dirty="0">
              <a:solidFill>
                <a:schemeClr val="tx1"/>
              </a:solidFill>
              <a:latin typeface="Georgia" pitchFamily="18" charset="0"/>
            </a:endParaRPr>
          </a:p>
        </p:txBody>
      </p:sp>
      <p:sp>
        <p:nvSpPr>
          <p:cNvPr id="9" name="TextBox 8"/>
          <p:cNvSpPr txBox="1"/>
          <p:nvPr/>
        </p:nvSpPr>
        <p:spPr>
          <a:xfrm>
            <a:off x="5207000" y="4168883"/>
            <a:ext cx="1447800" cy="707886"/>
          </a:xfrm>
          <a:prstGeom prst="rect">
            <a:avLst/>
          </a:prstGeom>
          <a:noFill/>
        </p:spPr>
        <p:txBody>
          <a:bodyPr wrap="square" rtlCol="0">
            <a:spAutoFit/>
          </a:bodyPr>
          <a:lstStyle/>
          <a:p>
            <a:r>
              <a:rPr lang="en-US" sz="2000" dirty="0" smtClean="0">
                <a:solidFill>
                  <a:schemeClr val="tx1"/>
                </a:solidFill>
                <a:latin typeface="Georgia" pitchFamily="18" charset="0"/>
              </a:rPr>
              <a:t>Task Analysis</a:t>
            </a:r>
            <a:endParaRPr lang="en-US" sz="2000" dirty="0">
              <a:solidFill>
                <a:schemeClr val="tx1"/>
              </a:solidFill>
              <a:latin typeface="Georgia" pitchFamily="18" charset="0"/>
            </a:endParaRPr>
          </a:p>
        </p:txBody>
      </p:sp>
      <p:sp>
        <p:nvSpPr>
          <p:cNvPr id="10" name="TextBox 9"/>
          <p:cNvSpPr txBox="1"/>
          <p:nvPr/>
        </p:nvSpPr>
        <p:spPr>
          <a:xfrm>
            <a:off x="7797800" y="6165850"/>
            <a:ext cx="1447800" cy="707886"/>
          </a:xfrm>
          <a:prstGeom prst="rect">
            <a:avLst/>
          </a:prstGeom>
          <a:noFill/>
        </p:spPr>
        <p:txBody>
          <a:bodyPr wrap="square" rtlCol="0">
            <a:spAutoFit/>
          </a:bodyPr>
          <a:lstStyle/>
          <a:p>
            <a:r>
              <a:rPr lang="en-US" sz="2000" dirty="0" smtClean="0">
                <a:solidFill>
                  <a:schemeClr val="tx1"/>
                </a:solidFill>
                <a:latin typeface="Georgia" pitchFamily="18" charset="0"/>
              </a:rPr>
              <a:t>Feature Design</a:t>
            </a:r>
            <a:endParaRPr lang="en-US" sz="2000" dirty="0">
              <a:solidFill>
                <a:schemeClr val="tx1"/>
              </a:solidFill>
              <a:latin typeface="Georgia" pitchFamily="18" charset="0"/>
            </a:endParaRPr>
          </a:p>
        </p:txBody>
      </p:sp>
      <p:sp>
        <p:nvSpPr>
          <p:cNvPr id="16" name="TextBox 15"/>
          <p:cNvSpPr txBox="1"/>
          <p:nvPr/>
        </p:nvSpPr>
        <p:spPr>
          <a:xfrm>
            <a:off x="4645545" y="5172950"/>
            <a:ext cx="3200400" cy="584775"/>
          </a:xfrm>
          <a:prstGeom prst="rect">
            <a:avLst/>
          </a:prstGeom>
          <a:noFill/>
        </p:spPr>
        <p:txBody>
          <a:bodyPr wrap="square" rtlCol="0">
            <a:spAutoFit/>
          </a:bodyPr>
          <a:lstStyle/>
          <a:p>
            <a:r>
              <a:rPr lang="en-US" sz="3200" b="1" dirty="0" smtClean="0">
                <a:solidFill>
                  <a:schemeClr val="accent1">
                    <a:lumMod val="50000"/>
                  </a:schemeClr>
                </a:solidFill>
                <a:latin typeface="Georgia" pitchFamily="18" charset="0"/>
              </a:rPr>
              <a:t>Use Cases</a:t>
            </a:r>
            <a:endParaRPr lang="en-US" sz="3200" b="1" dirty="0">
              <a:solidFill>
                <a:schemeClr val="accent1">
                  <a:lumMod val="50000"/>
                </a:schemeClr>
              </a:solidFill>
              <a:latin typeface="Georgia" pitchFamily="18" charset="0"/>
            </a:endParaRPr>
          </a:p>
        </p:txBody>
      </p:sp>
      <p:sp>
        <p:nvSpPr>
          <p:cNvPr id="17" name="Bent-Up Arrow 16"/>
          <p:cNvSpPr/>
          <p:nvPr/>
        </p:nvSpPr>
        <p:spPr bwMode="auto">
          <a:xfrm rot="10800000" flipH="1">
            <a:off x="1908175" y="916606"/>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3" name="Bent-Up Arrow 22"/>
          <p:cNvSpPr/>
          <p:nvPr/>
        </p:nvSpPr>
        <p:spPr bwMode="auto">
          <a:xfrm rot="10800000" flipH="1">
            <a:off x="3092449" y="1805022"/>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4" name="Bent-Up Arrow 23"/>
          <p:cNvSpPr/>
          <p:nvPr/>
        </p:nvSpPr>
        <p:spPr bwMode="auto">
          <a:xfrm rot="10800000" flipH="1">
            <a:off x="4303357" y="2632105"/>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5" name="Bent-Up Arrow 24"/>
          <p:cNvSpPr/>
          <p:nvPr/>
        </p:nvSpPr>
        <p:spPr bwMode="auto">
          <a:xfrm rot="10800000" flipH="1">
            <a:off x="5489811" y="3496316"/>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6" name="Bent-Up Arrow 25"/>
          <p:cNvSpPr/>
          <p:nvPr/>
        </p:nvSpPr>
        <p:spPr bwMode="auto">
          <a:xfrm rot="10800000" flipH="1">
            <a:off x="6685886" y="4306571"/>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7" name="Bent-Up Arrow 26"/>
          <p:cNvSpPr/>
          <p:nvPr/>
        </p:nvSpPr>
        <p:spPr bwMode="auto">
          <a:xfrm rot="10800000" flipH="1">
            <a:off x="8112031" y="5465338"/>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99450161"/>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 cases</a:t>
            </a:r>
            <a:endParaRPr lang="en-US" dirty="0"/>
          </a:p>
        </p:txBody>
      </p:sp>
      <p:sp>
        <p:nvSpPr>
          <p:cNvPr id="4" name="Content Placeholder 3"/>
          <p:cNvSpPr>
            <a:spLocks noGrp="1"/>
          </p:cNvSpPr>
          <p:nvPr>
            <p:ph idx="1"/>
          </p:nvPr>
        </p:nvSpPr>
        <p:spPr/>
        <p:txBody>
          <a:bodyPr/>
          <a:lstStyle/>
          <a:p>
            <a:pPr marL="0" indent="0">
              <a:buNone/>
            </a:pPr>
            <a:r>
              <a:rPr lang="en-US" dirty="0" smtClean="0"/>
              <a:t>A use case from our task analysis</a:t>
            </a:r>
            <a:endParaRPr lang="en-US" dirty="0"/>
          </a:p>
        </p:txBody>
      </p:sp>
      <p:sp>
        <p:nvSpPr>
          <p:cNvPr id="5" name="Text Placeholder 4"/>
          <p:cNvSpPr>
            <a:spLocks noGrp="1"/>
          </p:cNvSpPr>
          <p:nvPr>
            <p:ph type="body" sz="half" idx="2"/>
          </p:nvPr>
        </p:nvSpPr>
        <p:spPr/>
        <p:txBody>
          <a:bodyPr/>
          <a:lstStyle/>
          <a:p>
            <a:pPr>
              <a:lnSpc>
                <a:spcPct val="100000"/>
              </a:lnSpc>
            </a:pPr>
            <a:r>
              <a:rPr lang="en-US" dirty="0" smtClean="0"/>
              <a:t>This is just more formal and careful documented task analysis, useful to programmers. </a:t>
            </a:r>
          </a:p>
          <a:p>
            <a:pPr>
              <a:lnSpc>
                <a:spcPct val="100000"/>
              </a:lnSpc>
            </a:pPr>
            <a:endParaRPr lang="en-US" dirty="0" smtClean="0"/>
          </a:p>
          <a:p>
            <a:pPr>
              <a:lnSpc>
                <a:spcPct val="100000"/>
              </a:lnSpc>
            </a:pPr>
            <a:r>
              <a:rPr lang="en-US" dirty="0" smtClean="0"/>
              <a:t>It covers both the dream scenario, but also  any issues inherent in the actual system. </a:t>
            </a:r>
          </a:p>
          <a:p>
            <a:pPr>
              <a:lnSpc>
                <a:spcPct val="100000"/>
              </a:lnSpc>
            </a:pPr>
            <a:endParaRPr lang="en-US" dirty="0"/>
          </a:p>
          <a:p>
            <a:pPr>
              <a:lnSpc>
                <a:spcPct val="100000"/>
              </a:lnSpc>
            </a:pPr>
            <a:r>
              <a:rPr lang="en-US" dirty="0" smtClean="0"/>
              <a:t>Both user AND system behavior is outlined. </a:t>
            </a:r>
          </a:p>
          <a:p>
            <a:pPr>
              <a:lnSpc>
                <a:spcPct val="100000"/>
              </a:lnSpc>
            </a:pPr>
            <a:endParaRPr lang="en-US" dirty="0"/>
          </a:p>
          <a:p>
            <a:pPr>
              <a:lnSpc>
                <a:spcPct val="100000"/>
              </a:lnSpc>
            </a:pPr>
            <a:r>
              <a:rPr lang="en-US" dirty="0" smtClean="0"/>
              <a:t>Used in specifications documents.  Often written by product managers… but is that a good idea?</a:t>
            </a:r>
            <a:endParaRPr lang="en-US"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200" y="1517650"/>
            <a:ext cx="6846887"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6157" y="5594309"/>
            <a:ext cx="5257800" cy="523220"/>
          </a:xfrm>
          <a:prstGeom prst="rect">
            <a:avLst/>
          </a:prstGeom>
          <a:noFill/>
        </p:spPr>
        <p:txBody>
          <a:bodyPr wrap="square" rtlCol="0">
            <a:spAutoFit/>
          </a:bodyPr>
          <a:lstStyle/>
          <a:p>
            <a:pPr algn="l"/>
            <a:r>
              <a:rPr lang="en-US" sz="1400" dirty="0" smtClean="0"/>
              <a:t>From Information Architecture: Blueprints for the Web by Christina </a:t>
            </a:r>
            <a:r>
              <a:rPr lang="en-US" sz="1400" dirty="0" err="1" smtClean="0"/>
              <a:t>Wodtke</a:t>
            </a:r>
            <a:endParaRPr lang="en-US" sz="1400" dirty="0"/>
          </a:p>
        </p:txBody>
      </p:sp>
    </p:spTree>
    <p:extLst>
      <p:ext uri="{BB962C8B-B14F-4D97-AF65-F5344CB8AC3E}">
        <p14:creationId xmlns:p14="http://schemas.microsoft.com/office/powerpoint/2010/main" val="3536654877"/>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294967295"/>
          </p:nvPr>
        </p:nvSpPr>
        <p:spPr>
          <a:xfrm>
            <a:off x="12650788" y="736600"/>
            <a:ext cx="354012" cy="431800"/>
          </a:xfrm>
          <a:prstGeom prst="rect">
            <a:avLst/>
          </a:prstGeom>
        </p:spPr>
        <p:txBody>
          <a:bodyPr/>
          <a:lstStyle/>
          <a:p>
            <a:fld id="{3F75C1D3-A7BA-D24E-B14A-F7DB2CD71645}" type="slidenum">
              <a:rPr lang="en-US" b="1"/>
              <a:pPr/>
              <a:t>103</a:t>
            </a:fld>
            <a:endParaRPr lang="en-US" b="1"/>
          </a:p>
        </p:txBody>
      </p:sp>
      <p:sp>
        <p:nvSpPr>
          <p:cNvPr id="37889" name="Line 1"/>
          <p:cNvSpPr>
            <a:spLocks noChangeShapeType="1"/>
          </p:cNvSpPr>
          <p:nvPr/>
        </p:nvSpPr>
        <p:spPr bwMode="auto">
          <a:xfrm>
            <a:off x="635000" y="635000"/>
            <a:ext cx="11734800" cy="0"/>
          </a:xfrm>
          <a:prstGeom prst="line">
            <a:avLst/>
          </a:prstGeom>
          <a:noFill/>
          <a:ln w="63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1"/>
          </a:p>
        </p:txBody>
      </p:sp>
      <p:sp>
        <p:nvSpPr>
          <p:cNvPr id="37890" name="Line 2"/>
          <p:cNvSpPr>
            <a:spLocks noChangeShapeType="1"/>
          </p:cNvSpPr>
          <p:nvPr/>
        </p:nvSpPr>
        <p:spPr bwMode="auto">
          <a:xfrm>
            <a:off x="635000" y="1219200"/>
            <a:ext cx="11734800" cy="0"/>
          </a:xfrm>
          <a:prstGeom prst="line">
            <a:avLst/>
          </a:prstGeom>
          <a:noFill/>
          <a:ln w="63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1"/>
          </a:p>
        </p:txBody>
      </p:sp>
      <p:sp>
        <p:nvSpPr>
          <p:cNvPr id="37891" name="Rectangle 3"/>
          <p:cNvSpPr>
            <a:spLocks/>
          </p:cNvSpPr>
          <p:nvPr/>
        </p:nvSpPr>
        <p:spPr bwMode="auto">
          <a:xfrm>
            <a:off x="635000" y="1473200"/>
            <a:ext cx="117348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lnSpc>
                <a:spcPts val="10600"/>
              </a:lnSpc>
            </a:pPr>
            <a:r>
              <a:rPr lang="en-US" sz="12000" b="1">
                <a:solidFill>
                  <a:schemeClr val="tx1"/>
                </a:solidFill>
                <a:latin typeface="PFDinTextCompPro-Bold" charset="0"/>
                <a:ea typeface="ＭＳ Ｐゴシック" charset="0"/>
                <a:cs typeface="PFDinTextCompPro-Bold" charset="0"/>
                <a:sym typeface="PFDinTextCompPro-Bold" charset="0"/>
              </a:rPr>
              <a:t>Q&amp;A</a:t>
            </a:r>
          </a:p>
        </p:txBody>
      </p:sp>
      <p:sp>
        <p:nvSpPr>
          <p:cNvPr id="37892" name="Rectangle 4"/>
          <p:cNvSpPr>
            <a:spLocks/>
          </p:cNvSpPr>
          <p:nvPr/>
        </p:nvSpPr>
        <p:spPr bwMode="auto">
          <a:xfrm>
            <a:off x="635000" y="736600"/>
            <a:ext cx="10160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lnSpc>
                <a:spcPts val="3200"/>
              </a:lnSpc>
            </a:pPr>
            <a:r>
              <a:rPr lang="en-US" sz="3200" b="1" cap="all" dirty="0" smtClean="0">
                <a:solidFill>
                  <a:schemeClr val="tx1"/>
                </a:solidFill>
                <a:latin typeface="PFDinTextCompPro-Bold" charset="0"/>
                <a:ea typeface="ＭＳ Ｐゴシック" charset="0"/>
                <a:cs typeface="PFDinTextCompPro-Bold" charset="0"/>
                <a:sym typeface="PFDinTextCompPro-Bold" charset="0"/>
              </a:rPr>
              <a:t>HEADER</a:t>
            </a:r>
            <a:endParaRPr lang="en-US" sz="3200" b="1" cap="all" dirty="0">
              <a:solidFill>
                <a:schemeClr val="tx1"/>
              </a:solidFill>
              <a:latin typeface="PFDinTextCompPro-Bold" charset="0"/>
              <a:ea typeface="ＭＳ Ｐゴシック" charset="0"/>
              <a:cs typeface="PFDinTextCompPro-Bold" charset="0"/>
              <a:sym typeface="PFDinTextCompPro-Bold" charset="0"/>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77800" y="222250"/>
            <a:ext cx="11055350" cy="1565275"/>
          </a:xfrm>
        </p:spPr>
        <p:txBody>
          <a:bodyPr lIns="116037" tIns="58019" rIns="116037" bIns="58019"/>
          <a:lstStyle/>
          <a:p>
            <a:r>
              <a:rPr lang="en-US" b="1" dirty="0"/>
              <a:t>The average user </a:t>
            </a:r>
            <a:r>
              <a:rPr lang="en-US" b="1" dirty="0" smtClean="0"/>
              <a:t>doesn’t exist</a:t>
            </a:r>
            <a:r>
              <a:rPr lang="en-US" b="1" dirty="0"/>
              <a:t>.</a:t>
            </a:r>
            <a:endParaRPr lang="en-US" dirty="0"/>
          </a:p>
        </p:txBody>
      </p:sp>
      <p:sp>
        <p:nvSpPr>
          <p:cNvPr id="5" name="Subtitle 4"/>
          <p:cNvSpPr>
            <a:spLocks noGrp="1"/>
          </p:cNvSpPr>
          <p:nvPr>
            <p:ph type="subTitle" idx="1"/>
          </p:nvPr>
        </p:nvSpPr>
        <p:spPr>
          <a:xfrm>
            <a:off x="2768600" y="908050"/>
            <a:ext cx="9102725" cy="685800"/>
          </a:xfrm>
        </p:spPr>
        <p:txBody>
          <a:bodyPr lIns="116037" tIns="58019" rIns="116037" bIns="58019"/>
          <a:lstStyle/>
          <a:p>
            <a:r>
              <a:rPr lang="en-US" dirty="0" smtClean="0"/>
              <a:t>We can’t design for everyone</a:t>
            </a:r>
            <a:endParaRPr lang="en-US" dirty="0"/>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200" y="2273300"/>
            <a:ext cx="7627937" cy="4490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ubtitle 4"/>
          <p:cNvSpPr txBox="1">
            <a:spLocks/>
          </p:cNvSpPr>
          <p:nvPr/>
        </p:nvSpPr>
        <p:spPr>
          <a:xfrm>
            <a:off x="177800" y="1600200"/>
            <a:ext cx="9102725" cy="685800"/>
          </a:xfrm>
          <a:prstGeom prst="rect">
            <a:avLst/>
          </a:prstGeom>
        </p:spPr>
        <p:txBody>
          <a:bodyPr vert="horz" lIns="116037" tIns="58019" rIns="116037" bIns="58019"/>
          <a:lstStyle>
            <a:lvl1pPr marL="0" indent="0" algn="ctr" rtl="0" fontAlgn="base">
              <a:lnSpc>
                <a:spcPts val="3400"/>
              </a:lnSpc>
              <a:spcBef>
                <a:spcPct val="0"/>
              </a:spcBef>
              <a:spcAft>
                <a:spcPct val="0"/>
              </a:spcAft>
              <a:buSzPct val="69000"/>
              <a:buFont typeface="Lucida Grande" charset="0"/>
              <a:buNone/>
              <a:defRPr sz="2800">
                <a:solidFill>
                  <a:schemeClr val="tx1"/>
                </a:solidFill>
                <a:latin typeface="+mn-lt"/>
                <a:ea typeface="+mn-ea"/>
                <a:cs typeface="+mn-cs"/>
                <a:sym typeface="News706 BT" charset="0"/>
              </a:defRPr>
            </a:lvl1pPr>
            <a:lvl2pPr marL="457200" indent="0" algn="ctr" rtl="0" fontAlgn="base">
              <a:lnSpc>
                <a:spcPts val="3400"/>
              </a:lnSpc>
              <a:spcBef>
                <a:spcPct val="0"/>
              </a:spcBef>
              <a:spcAft>
                <a:spcPct val="0"/>
              </a:spcAft>
              <a:buSzPct val="69000"/>
              <a:buFont typeface="Lucida Grande" charset="0"/>
              <a:buNone/>
              <a:defRPr sz="2800">
                <a:solidFill>
                  <a:schemeClr val="tx1"/>
                </a:solidFill>
                <a:latin typeface="+mn-lt"/>
                <a:ea typeface="+mn-ea"/>
                <a:cs typeface="+mn-cs"/>
                <a:sym typeface="News706 BT" charset="0"/>
              </a:defRPr>
            </a:lvl2pPr>
            <a:lvl3pPr marL="914400" indent="0" algn="ctr" rtl="0" fontAlgn="base">
              <a:lnSpc>
                <a:spcPts val="3400"/>
              </a:lnSpc>
              <a:spcBef>
                <a:spcPct val="0"/>
              </a:spcBef>
              <a:spcAft>
                <a:spcPct val="0"/>
              </a:spcAft>
              <a:buSzPct val="69000"/>
              <a:buFont typeface="Lucida Grande" charset="0"/>
              <a:buNone/>
              <a:defRPr sz="2800">
                <a:solidFill>
                  <a:schemeClr val="tx1"/>
                </a:solidFill>
                <a:latin typeface="+mn-lt"/>
                <a:ea typeface="+mn-ea"/>
                <a:cs typeface="+mn-cs"/>
                <a:sym typeface="News706 BT" charset="0"/>
              </a:defRPr>
            </a:lvl3pPr>
            <a:lvl4pPr marL="1371600" indent="0" algn="ctr" rtl="0" fontAlgn="base">
              <a:lnSpc>
                <a:spcPts val="3400"/>
              </a:lnSpc>
              <a:spcBef>
                <a:spcPct val="0"/>
              </a:spcBef>
              <a:spcAft>
                <a:spcPct val="0"/>
              </a:spcAft>
              <a:buSzPct val="69000"/>
              <a:buFont typeface="Lucida Grande" charset="0"/>
              <a:buNone/>
              <a:defRPr sz="2800">
                <a:solidFill>
                  <a:schemeClr val="tx1"/>
                </a:solidFill>
                <a:latin typeface="+mn-lt"/>
                <a:ea typeface="+mn-ea"/>
                <a:cs typeface="+mn-cs"/>
                <a:sym typeface="News706 BT" charset="0"/>
              </a:defRPr>
            </a:lvl4pPr>
            <a:lvl5pPr marL="1828800" indent="0" algn="ctr" rtl="0" fontAlgn="base">
              <a:lnSpc>
                <a:spcPts val="3400"/>
              </a:lnSpc>
              <a:spcBef>
                <a:spcPct val="0"/>
              </a:spcBef>
              <a:spcAft>
                <a:spcPct val="0"/>
              </a:spcAft>
              <a:buSzPct val="69000"/>
              <a:buFont typeface="Lucida Grande" charset="0"/>
              <a:buNone/>
              <a:defRPr sz="2800">
                <a:solidFill>
                  <a:schemeClr val="tx1"/>
                </a:solidFill>
                <a:latin typeface="+mn-lt"/>
                <a:ea typeface="+mn-ea"/>
                <a:cs typeface="+mn-cs"/>
                <a:sym typeface="News706 BT" charset="0"/>
              </a:defRPr>
            </a:lvl5pPr>
            <a:lvl6pPr marL="2286000" indent="0" algn="ctr" rtl="0" fontAlgn="base">
              <a:lnSpc>
                <a:spcPts val="3400"/>
              </a:lnSpc>
              <a:spcBef>
                <a:spcPct val="0"/>
              </a:spcBef>
              <a:spcAft>
                <a:spcPct val="0"/>
              </a:spcAft>
              <a:buSzPct val="69000"/>
              <a:buFont typeface="Lucida Grande" charset="0"/>
              <a:buNone/>
              <a:defRPr sz="2800">
                <a:solidFill>
                  <a:schemeClr val="tx1"/>
                </a:solidFill>
                <a:latin typeface="+mn-lt"/>
                <a:ea typeface="+mn-ea"/>
                <a:cs typeface="+mn-cs"/>
                <a:sym typeface="News706 BT" charset="0"/>
              </a:defRPr>
            </a:lvl6pPr>
            <a:lvl7pPr marL="2743200" indent="0" algn="ctr" rtl="0" fontAlgn="base">
              <a:lnSpc>
                <a:spcPts val="3400"/>
              </a:lnSpc>
              <a:spcBef>
                <a:spcPct val="0"/>
              </a:spcBef>
              <a:spcAft>
                <a:spcPct val="0"/>
              </a:spcAft>
              <a:buSzPct val="69000"/>
              <a:buFont typeface="Lucida Grande" charset="0"/>
              <a:buNone/>
              <a:defRPr sz="2800">
                <a:solidFill>
                  <a:schemeClr val="tx1"/>
                </a:solidFill>
                <a:latin typeface="+mn-lt"/>
                <a:ea typeface="+mn-ea"/>
                <a:cs typeface="+mn-cs"/>
                <a:sym typeface="News706 BT" charset="0"/>
              </a:defRPr>
            </a:lvl7pPr>
            <a:lvl8pPr marL="3200400" indent="0" algn="ctr" rtl="0" fontAlgn="base">
              <a:lnSpc>
                <a:spcPts val="3400"/>
              </a:lnSpc>
              <a:spcBef>
                <a:spcPct val="0"/>
              </a:spcBef>
              <a:spcAft>
                <a:spcPct val="0"/>
              </a:spcAft>
              <a:buSzPct val="69000"/>
              <a:buFont typeface="Lucida Grande" charset="0"/>
              <a:buNone/>
              <a:defRPr sz="2800">
                <a:solidFill>
                  <a:schemeClr val="tx1"/>
                </a:solidFill>
                <a:latin typeface="+mn-lt"/>
                <a:ea typeface="+mn-ea"/>
                <a:cs typeface="+mn-cs"/>
                <a:sym typeface="News706 BT" charset="0"/>
              </a:defRPr>
            </a:lvl8pPr>
            <a:lvl9pPr marL="3657600" indent="0" algn="ctr" rtl="0" fontAlgn="base">
              <a:lnSpc>
                <a:spcPts val="3400"/>
              </a:lnSpc>
              <a:spcBef>
                <a:spcPct val="0"/>
              </a:spcBef>
              <a:spcAft>
                <a:spcPct val="0"/>
              </a:spcAft>
              <a:buSzPct val="69000"/>
              <a:buFont typeface="Lucida Grande" charset="0"/>
              <a:buNone/>
              <a:defRPr sz="2800">
                <a:solidFill>
                  <a:schemeClr val="tx1"/>
                </a:solidFill>
                <a:latin typeface="+mn-lt"/>
                <a:ea typeface="+mn-ea"/>
                <a:cs typeface="+mn-cs"/>
                <a:sym typeface="News706 BT" charset="0"/>
              </a:defRPr>
            </a:lvl9pPr>
          </a:lstStyle>
          <a:p>
            <a:r>
              <a:rPr lang="en-US" kern="0" dirty="0" smtClean="0"/>
              <a:t>But maybe we can get it right for the right people</a:t>
            </a:r>
            <a:endParaRPr lang="en-US" kern="0" dirty="0"/>
          </a:p>
        </p:txBody>
      </p:sp>
      <p:sp>
        <p:nvSpPr>
          <p:cNvPr id="7" name="Rectangle 6"/>
          <p:cNvSpPr/>
          <p:nvPr/>
        </p:nvSpPr>
        <p:spPr bwMode="auto">
          <a:xfrm>
            <a:off x="2159000" y="6764158"/>
            <a:ext cx="9601200" cy="468492"/>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173475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lIns="116037" tIns="58019" rIns="116037" bIns="58019"/>
          <a:lstStyle/>
          <a:p>
            <a:r>
              <a:rPr lang="en-US" b="1" dirty="0" smtClean="0">
                <a:solidFill>
                  <a:schemeClr val="accent6">
                    <a:lumMod val="50000"/>
                  </a:schemeClr>
                </a:solidFill>
              </a:rPr>
              <a:t>You</a:t>
            </a:r>
            <a:r>
              <a:rPr lang="en-US" b="1" dirty="0" smtClean="0"/>
              <a:t> are not the </a:t>
            </a:r>
            <a:r>
              <a:rPr lang="en-US" b="1" dirty="0" smtClean="0">
                <a:solidFill>
                  <a:schemeClr val="accent6">
                    <a:lumMod val="50000"/>
                  </a:schemeClr>
                </a:solidFill>
              </a:rPr>
              <a:t>U</a:t>
            </a:r>
            <a:r>
              <a:rPr lang="en-US" b="1" dirty="0" smtClean="0"/>
              <a:t>ser</a:t>
            </a:r>
            <a:endParaRPr lang="en-US" dirty="0"/>
          </a:p>
        </p:txBody>
      </p:sp>
      <p:sp>
        <p:nvSpPr>
          <p:cNvPr id="5" name="Subtitle 4"/>
          <p:cNvSpPr>
            <a:spLocks noGrp="1"/>
          </p:cNvSpPr>
          <p:nvPr>
            <p:ph type="body" idx="1"/>
          </p:nvPr>
        </p:nvSpPr>
        <p:spPr/>
        <p:txBody>
          <a:bodyPr lIns="116037" tIns="58019" rIns="116037" bIns="58019"/>
          <a:lstStyle/>
          <a:p>
            <a:r>
              <a:rPr lang="en-US" dirty="0" smtClean="0"/>
              <a:t>But you can play one on TV</a:t>
            </a:r>
            <a:endParaRPr lang="en-US" dirty="0"/>
          </a:p>
        </p:txBody>
      </p:sp>
      <p:sp>
        <p:nvSpPr>
          <p:cNvPr id="6" name="Rectangle 5"/>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1918569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Content Placeholder 2"/>
          <p:cNvSpPr>
            <a:spLocks noGrp="1"/>
          </p:cNvSpPr>
          <p:nvPr>
            <p:ph idx="1"/>
          </p:nvPr>
        </p:nvSpPr>
        <p:spPr>
          <a:xfrm>
            <a:off x="1877484" y="1054807"/>
            <a:ext cx="9249833" cy="1135944"/>
          </a:xfrm>
        </p:spPr>
        <p:txBody>
          <a:bodyPr/>
          <a:lstStyle/>
          <a:p>
            <a:pPr algn="ctr">
              <a:buFont typeface="Arial" pitchFamily="34" charset="0"/>
              <a:buNone/>
            </a:pPr>
            <a:r>
              <a:rPr lang="en-US" sz="5111" dirty="0">
                <a:solidFill>
                  <a:srgbClr val="FF6600"/>
                </a:solidFill>
                <a:latin typeface="Helvetica" pitchFamily="34" charset="0"/>
                <a:ea typeface="Geneva"/>
                <a:cs typeface="Helvetica" pitchFamily="34" charset="0"/>
              </a:rPr>
              <a:t>Personas</a:t>
            </a:r>
          </a:p>
        </p:txBody>
      </p:sp>
      <p:pic>
        <p:nvPicPr>
          <p:cNvPr id="1027" name="Picture 3"/>
          <p:cNvPicPr>
            <a:picLocks noChangeAspect="1" noChangeArrowheads="1"/>
          </p:cNvPicPr>
          <p:nvPr/>
        </p:nvPicPr>
        <p:blipFill>
          <a:blip r:embed="rId2"/>
          <a:srcRect/>
          <a:stretch>
            <a:fillRect/>
          </a:stretch>
        </p:blipFill>
        <p:spPr bwMode="auto">
          <a:xfrm>
            <a:off x="1877484" y="2803909"/>
            <a:ext cx="9249833" cy="1694684"/>
          </a:xfrm>
          <a:prstGeom prst="rect">
            <a:avLst/>
          </a:prstGeom>
          <a:noFill/>
          <a:ln w="9525">
            <a:noFill/>
            <a:miter lim="800000"/>
            <a:headEnd/>
            <a:tailEnd/>
          </a:ln>
        </p:spPr>
      </p:pic>
      <p:sp>
        <p:nvSpPr>
          <p:cNvPr id="5" name="Rectangle 4"/>
          <p:cNvSpPr/>
          <p:nvPr/>
        </p:nvSpPr>
        <p:spPr>
          <a:xfrm>
            <a:off x="2039761" y="6653389"/>
            <a:ext cx="8763000" cy="288990"/>
          </a:xfrm>
          <a:prstGeom prst="rect">
            <a:avLst/>
          </a:prstGeom>
        </p:spPr>
        <p:txBody>
          <a:bodyPr wrap="square">
            <a:spAutoFit/>
          </a:bodyPr>
          <a:lstStyle/>
          <a:p>
            <a:r>
              <a:rPr lang="en-US" sz="1278" dirty="0"/>
              <a:t>Created at Personas: </a:t>
            </a:r>
            <a:r>
              <a:rPr lang="en-US" sz="1278" dirty="0">
                <a:hlinkClick r:id="rId3"/>
              </a:rPr>
              <a:t>http://personas.media.mit.edu</a:t>
            </a:r>
            <a:r>
              <a:rPr lang="en-US" sz="1278" dirty="0"/>
              <a:t> </a:t>
            </a:r>
          </a:p>
        </p:txBody>
      </p:sp>
      <p:sp>
        <p:nvSpPr>
          <p:cNvPr id="6" name="Rectangle 5"/>
          <p:cNvSpPr/>
          <p:nvPr/>
        </p:nvSpPr>
        <p:spPr>
          <a:xfrm>
            <a:off x="6989233" y="5030611"/>
            <a:ext cx="3975806" cy="829394"/>
          </a:xfrm>
          <a:prstGeom prst="rect">
            <a:avLst/>
          </a:prstGeom>
        </p:spPr>
        <p:txBody>
          <a:bodyPr wrap="square">
            <a:spAutoFit/>
          </a:bodyPr>
          <a:lstStyle/>
          <a:p>
            <a:r>
              <a:rPr lang="en-US" sz="958" dirty="0"/>
              <a:t>Personas is a component of the </a:t>
            </a:r>
            <a:r>
              <a:rPr lang="en-US" sz="958" dirty="0" err="1"/>
              <a:t>Metropath</a:t>
            </a:r>
            <a:r>
              <a:rPr lang="en-US" sz="958" dirty="0"/>
              <a:t>(</a:t>
            </a:r>
            <a:r>
              <a:rPr lang="en-US" sz="958" dirty="0" err="1"/>
              <a:t>ologies</a:t>
            </a:r>
            <a:r>
              <a:rPr lang="en-US" sz="958" dirty="0"/>
              <a:t>) exhibit, recently on display at the MIT Museum by the Sociable Media Group from the MIT Media Lab . It uses sophisticated natural language processing and the Internet to create a data portrait of one's aggregated online identity. In short, Personas shows you how the Internet sees you.</a:t>
            </a:r>
          </a:p>
        </p:txBody>
      </p:sp>
    </p:spTree>
    <p:extLst>
      <p:ext uri="{BB962C8B-B14F-4D97-AF65-F5344CB8AC3E}">
        <p14:creationId xmlns:p14="http://schemas.microsoft.com/office/powerpoint/2010/main" val="231624818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smtClean="0">
                <a:latin typeface="Helvetica" pitchFamily="34" charset="0"/>
                <a:ea typeface="Geneva"/>
                <a:cs typeface="Helvetica" pitchFamily="34" charset="0"/>
              </a:rPr>
              <a:t>Personas</a:t>
            </a:r>
          </a:p>
        </p:txBody>
      </p:sp>
      <p:sp>
        <p:nvSpPr>
          <p:cNvPr id="75779" name="Content Placeholder 2"/>
          <p:cNvSpPr>
            <a:spLocks noGrp="1"/>
          </p:cNvSpPr>
          <p:nvPr>
            <p:ph idx="1"/>
          </p:nvPr>
        </p:nvSpPr>
        <p:spPr/>
        <p:txBody>
          <a:bodyPr/>
          <a:lstStyle/>
          <a:p>
            <a:pPr>
              <a:buFont typeface="Arial" pitchFamily="34" charset="0"/>
              <a:buNone/>
            </a:pPr>
            <a:r>
              <a:rPr lang="en-US" smtClean="0">
                <a:latin typeface="Helvetica" pitchFamily="34" charset="0"/>
                <a:ea typeface="Geneva"/>
                <a:cs typeface="Helvetica" pitchFamily="34" charset="0"/>
              </a:rPr>
              <a:t>	“Personas summarize user research findings and bring that research to life in such a way that everyone can </a:t>
            </a:r>
            <a:r>
              <a:rPr lang="en-US" smtClean="0">
                <a:solidFill>
                  <a:srgbClr val="FF6600"/>
                </a:solidFill>
                <a:latin typeface="Helvetica" pitchFamily="34" charset="0"/>
                <a:ea typeface="Geneva"/>
                <a:cs typeface="Helvetica" pitchFamily="34" charset="0"/>
              </a:rPr>
              <a:t>make decisions based on these personas, not based on themselves</a:t>
            </a:r>
            <a:r>
              <a:rPr lang="en-US" smtClean="0">
                <a:latin typeface="Helvetica" pitchFamily="34" charset="0"/>
                <a:ea typeface="Geneva"/>
                <a:cs typeface="Helvetica" pitchFamily="34" charset="0"/>
              </a:rPr>
              <a:t>.” </a:t>
            </a:r>
          </a:p>
          <a:p>
            <a:pPr lvl="1"/>
            <a:r>
              <a:rPr lang="en-US" smtClean="0">
                <a:latin typeface="Helvetica" pitchFamily="34" charset="0"/>
                <a:ea typeface="Geneva"/>
                <a:cs typeface="Helvetica" pitchFamily="34" charset="0"/>
              </a:rPr>
              <a:t>Steve Mulder</a:t>
            </a:r>
          </a:p>
          <a:p>
            <a:endParaRPr lang="en-US" smtClean="0">
              <a:latin typeface="Helvetica" pitchFamily="34" charset="0"/>
              <a:ea typeface="Geneva"/>
              <a:cs typeface="Helvetica" pitchFamily="34" charset="0"/>
            </a:endParaRPr>
          </a:p>
        </p:txBody>
      </p:sp>
    </p:spTree>
    <p:extLst>
      <p:ext uri="{BB962C8B-B14F-4D97-AF65-F5344CB8AC3E}">
        <p14:creationId xmlns:p14="http://schemas.microsoft.com/office/powerpoint/2010/main" val="284057603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dirty="0" smtClean="0">
                <a:latin typeface="Helvetica" pitchFamily="34" charset="0"/>
                <a:ea typeface="Geneva"/>
                <a:cs typeface="Helvetica" pitchFamily="34" charset="0"/>
              </a:rPr>
              <a:t>Personas</a:t>
            </a:r>
          </a:p>
        </p:txBody>
      </p:sp>
      <p:sp>
        <p:nvSpPr>
          <p:cNvPr id="76803" name="Content Placeholder 4"/>
          <p:cNvSpPr>
            <a:spLocks noGrp="1"/>
          </p:cNvSpPr>
          <p:nvPr>
            <p:ph idx="1"/>
          </p:nvPr>
        </p:nvSpPr>
        <p:spPr>
          <a:xfrm>
            <a:off x="1877484" y="1054806"/>
            <a:ext cx="4138083" cy="5468424"/>
          </a:xfrm>
        </p:spPr>
        <p:txBody>
          <a:bodyPr/>
          <a:lstStyle/>
          <a:p>
            <a:pPr>
              <a:buFont typeface="Arial" pitchFamily="34" charset="0"/>
              <a:buNone/>
            </a:pPr>
            <a:r>
              <a:rPr lang="en-US" dirty="0" smtClean="0">
                <a:solidFill>
                  <a:srgbClr val="FF6600"/>
                </a:solidFill>
                <a:latin typeface="Helvetica" pitchFamily="34" charset="0"/>
                <a:ea typeface="Geneva"/>
                <a:cs typeface="Helvetica" pitchFamily="34" charset="0"/>
              </a:rPr>
              <a:t>Methodology</a:t>
            </a:r>
          </a:p>
          <a:p>
            <a:pPr marL="302577" indent="-302577"/>
            <a:r>
              <a:rPr lang="en-US" sz="2981" dirty="0">
                <a:latin typeface="Helvetica" pitchFamily="34" charset="0"/>
                <a:ea typeface="Geneva"/>
                <a:cs typeface="Helvetica" pitchFamily="34" charset="0"/>
              </a:rPr>
              <a:t>Cluster Analysis </a:t>
            </a:r>
          </a:p>
          <a:p>
            <a:endParaRPr lang="en-US" dirty="0" smtClean="0">
              <a:latin typeface="Helvetica" pitchFamily="34" charset="0"/>
              <a:ea typeface="Geneva"/>
              <a:cs typeface="Helvetica" pitchFamily="34" charset="0"/>
            </a:endParaRPr>
          </a:p>
          <a:p>
            <a:pPr>
              <a:buFont typeface="Arial" pitchFamily="34" charset="0"/>
              <a:buNone/>
            </a:pPr>
            <a:r>
              <a:rPr lang="en-US" dirty="0" smtClean="0">
                <a:solidFill>
                  <a:srgbClr val="FF6600"/>
                </a:solidFill>
                <a:latin typeface="Helvetica" pitchFamily="34" charset="0"/>
                <a:ea typeface="Geneva"/>
                <a:cs typeface="Helvetica" pitchFamily="34" charset="0"/>
              </a:rPr>
              <a:t>Goals</a:t>
            </a:r>
          </a:p>
          <a:p>
            <a:pPr marL="245104" indent="-245104"/>
            <a:r>
              <a:rPr lang="en-US" sz="2981" dirty="0">
                <a:latin typeface="Helvetica" pitchFamily="34" charset="0"/>
                <a:ea typeface="Geneva"/>
                <a:cs typeface="Helvetica" pitchFamily="34" charset="0"/>
              </a:rPr>
              <a:t>Create a narrative based on real data to illustrate user behavior, motivations, goals</a:t>
            </a:r>
          </a:p>
        </p:txBody>
      </p:sp>
      <p:grpSp>
        <p:nvGrpSpPr>
          <p:cNvPr id="5" name="Group 4"/>
          <p:cNvGrpSpPr/>
          <p:nvPr/>
        </p:nvGrpSpPr>
        <p:grpSpPr>
          <a:xfrm>
            <a:off x="5447594" y="1143920"/>
            <a:ext cx="5842000" cy="4448750"/>
            <a:chOff x="729515" y="973137"/>
            <a:chExt cx="7572260" cy="5235342"/>
          </a:xfrm>
        </p:grpSpPr>
        <p:cxnSp>
          <p:nvCxnSpPr>
            <p:cNvPr id="6" name="Straight Connector 5"/>
            <p:cNvCxnSpPr>
              <a:cxnSpLocks noChangeShapeType="1"/>
            </p:cNvCxnSpPr>
            <p:nvPr/>
          </p:nvCxnSpPr>
          <p:spPr bwMode="auto">
            <a:xfrm>
              <a:off x="4573588" y="1439863"/>
              <a:ext cx="0" cy="4198937"/>
            </a:xfrm>
            <a:prstGeom prst="line">
              <a:avLst/>
            </a:prstGeom>
            <a:noFill/>
            <a:ln w="38100">
              <a:solidFill>
                <a:srgbClr val="FF6600"/>
              </a:solidFill>
              <a:round/>
              <a:headEnd/>
              <a:tailEnd/>
            </a:ln>
            <a:effectLst>
              <a:outerShdw dist="20000" dir="5400000" rotWithShape="0">
                <a:srgbClr val="808080">
                  <a:alpha val="37999"/>
                </a:srgbClr>
              </a:outerShdw>
            </a:effectLst>
          </p:spPr>
        </p:cxnSp>
        <p:cxnSp>
          <p:nvCxnSpPr>
            <p:cNvPr id="7" name="Straight Connector 6"/>
            <p:cNvCxnSpPr>
              <a:cxnSpLocks noChangeShapeType="1"/>
            </p:cNvCxnSpPr>
            <p:nvPr/>
          </p:nvCxnSpPr>
          <p:spPr bwMode="auto">
            <a:xfrm>
              <a:off x="2232025" y="3432175"/>
              <a:ext cx="4558506" cy="0"/>
            </a:xfrm>
            <a:prstGeom prst="line">
              <a:avLst/>
            </a:prstGeom>
            <a:noFill/>
            <a:ln w="38100">
              <a:solidFill>
                <a:srgbClr val="FF6600"/>
              </a:solidFill>
              <a:round/>
              <a:headEnd/>
              <a:tailEnd/>
            </a:ln>
            <a:effectLst>
              <a:outerShdw dist="20000" dir="5400000" rotWithShape="0">
                <a:srgbClr val="808080">
                  <a:alpha val="37999"/>
                </a:srgbClr>
              </a:outerShdw>
            </a:effectLst>
          </p:spPr>
        </p:cxnSp>
        <p:pic>
          <p:nvPicPr>
            <p:cNvPr id="8" name="Picture 9" descr="iconman.png"/>
            <p:cNvPicPr>
              <a:picLocks noChangeAspect="1"/>
            </p:cNvPicPr>
            <p:nvPr/>
          </p:nvPicPr>
          <p:blipFill>
            <a:blip r:embed="rId3"/>
            <a:srcRect/>
            <a:stretch>
              <a:fillRect/>
            </a:stretch>
          </p:blipFill>
          <p:spPr bwMode="auto">
            <a:xfrm>
              <a:off x="5615782" y="1854200"/>
              <a:ext cx="279400" cy="452438"/>
            </a:xfrm>
            <a:prstGeom prst="rect">
              <a:avLst/>
            </a:prstGeom>
            <a:noFill/>
            <a:ln w="9525">
              <a:noFill/>
              <a:miter lim="800000"/>
              <a:headEnd/>
              <a:tailEnd/>
            </a:ln>
          </p:spPr>
        </p:pic>
        <p:pic>
          <p:nvPicPr>
            <p:cNvPr id="9" name="Picture 10" descr="iconman.png"/>
            <p:cNvPicPr>
              <a:picLocks noChangeAspect="1"/>
            </p:cNvPicPr>
            <p:nvPr/>
          </p:nvPicPr>
          <p:blipFill>
            <a:blip r:embed="rId3"/>
            <a:srcRect/>
            <a:stretch>
              <a:fillRect/>
            </a:stretch>
          </p:blipFill>
          <p:spPr bwMode="auto">
            <a:xfrm>
              <a:off x="6277769" y="1852613"/>
              <a:ext cx="279400" cy="454025"/>
            </a:xfrm>
            <a:prstGeom prst="rect">
              <a:avLst/>
            </a:prstGeom>
            <a:noFill/>
            <a:ln w="9525">
              <a:noFill/>
              <a:miter lim="800000"/>
              <a:headEnd/>
              <a:tailEnd/>
            </a:ln>
          </p:spPr>
        </p:pic>
        <p:pic>
          <p:nvPicPr>
            <p:cNvPr id="10" name="Picture 11" descr="iconman.png"/>
            <p:cNvPicPr>
              <a:picLocks noChangeAspect="1"/>
            </p:cNvPicPr>
            <p:nvPr/>
          </p:nvPicPr>
          <p:blipFill>
            <a:blip r:embed="rId3"/>
            <a:srcRect/>
            <a:stretch>
              <a:fillRect/>
            </a:stretch>
          </p:blipFill>
          <p:spPr bwMode="auto">
            <a:xfrm>
              <a:off x="6277769" y="2306638"/>
              <a:ext cx="279400" cy="452437"/>
            </a:xfrm>
            <a:prstGeom prst="rect">
              <a:avLst/>
            </a:prstGeom>
            <a:noFill/>
            <a:ln w="9525">
              <a:noFill/>
              <a:miter lim="800000"/>
              <a:headEnd/>
              <a:tailEnd/>
            </a:ln>
          </p:spPr>
        </p:pic>
        <p:pic>
          <p:nvPicPr>
            <p:cNvPr id="11" name="Picture 17" descr="iconman.png"/>
            <p:cNvPicPr>
              <a:picLocks noChangeAspect="1"/>
            </p:cNvPicPr>
            <p:nvPr/>
          </p:nvPicPr>
          <p:blipFill>
            <a:blip r:embed="rId3"/>
            <a:srcRect/>
            <a:stretch>
              <a:fillRect/>
            </a:stretch>
          </p:blipFill>
          <p:spPr bwMode="auto">
            <a:xfrm>
              <a:off x="5763644" y="4785519"/>
              <a:ext cx="277812" cy="454025"/>
            </a:xfrm>
            <a:prstGeom prst="rect">
              <a:avLst/>
            </a:prstGeom>
            <a:noFill/>
            <a:ln w="9525">
              <a:noFill/>
              <a:miter lim="800000"/>
              <a:headEnd/>
              <a:tailEnd/>
            </a:ln>
          </p:spPr>
        </p:pic>
        <p:pic>
          <p:nvPicPr>
            <p:cNvPr id="12" name="Picture 20" descr="iconman.png"/>
            <p:cNvPicPr>
              <a:picLocks noChangeAspect="1"/>
            </p:cNvPicPr>
            <p:nvPr/>
          </p:nvPicPr>
          <p:blipFill>
            <a:blip r:embed="rId3"/>
            <a:srcRect/>
            <a:stretch>
              <a:fillRect/>
            </a:stretch>
          </p:blipFill>
          <p:spPr bwMode="auto">
            <a:xfrm>
              <a:off x="2563812" y="2174876"/>
              <a:ext cx="279400" cy="454025"/>
            </a:xfrm>
            <a:prstGeom prst="rect">
              <a:avLst/>
            </a:prstGeom>
            <a:noFill/>
            <a:ln w="9525">
              <a:noFill/>
              <a:miter lim="800000"/>
              <a:headEnd/>
              <a:tailEnd/>
            </a:ln>
          </p:spPr>
        </p:pic>
        <p:pic>
          <p:nvPicPr>
            <p:cNvPr id="13" name="Picture 21" descr="iconman.png"/>
            <p:cNvPicPr>
              <a:picLocks noChangeAspect="1"/>
            </p:cNvPicPr>
            <p:nvPr/>
          </p:nvPicPr>
          <p:blipFill>
            <a:blip r:embed="rId3"/>
            <a:srcRect/>
            <a:stretch>
              <a:fillRect/>
            </a:stretch>
          </p:blipFill>
          <p:spPr bwMode="auto">
            <a:xfrm>
              <a:off x="5381056" y="4793456"/>
              <a:ext cx="279400" cy="454025"/>
            </a:xfrm>
            <a:prstGeom prst="rect">
              <a:avLst/>
            </a:prstGeom>
            <a:noFill/>
            <a:ln w="9525">
              <a:noFill/>
              <a:miter lim="800000"/>
              <a:headEnd/>
              <a:tailEnd/>
            </a:ln>
          </p:spPr>
        </p:pic>
        <p:pic>
          <p:nvPicPr>
            <p:cNvPr id="14" name="Picture 23" descr="iconman.png"/>
            <p:cNvPicPr>
              <a:picLocks noChangeAspect="1"/>
            </p:cNvPicPr>
            <p:nvPr/>
          </p:nvPicPr>
          <p:blipFill>
            <a:blip r:embed="rId3"/>
            <a:srcRect/>
            <a:stretch>
              <a:fillRect/>
            </a:stretch>
          </p:blipFill>
          <p:spPr bwMode="auto">
            <a:xfrm>
              <a:off x="2790825" y="2584450"/>
              <a:ext cx="279400" cy="454025"/>
            </a:xfrm>
            <a:prstGeom prst="rect">
              <a:avLst/>
            </a:prstGeom>
            <a:noFill/>
            <a:ln w="9525">
              <a:noFill/>
              <a:miter lim="800000"/>
              <a:headEnd/>
              <a:tailEnd/>
            </a:ln>
          </p:spPr>
        </p:pic>
        <p:pic>
          <p:nvPicPr>
            <p:cNvPr id="15" name="Picture 24" descr="iconman.png"/>
            <p:cNvPicPr>
              <a:picLocks noChangeAspect="1"/>
            </p:cNvPicPr>
            <p:nvPr/>
          </p:nvPicPr>
          <p:blipFill>
            <a:blip r:embed="rId3"/>
            <a:srcRect/>
            <a:stretch>
              <a:fillRect/>
            </a:stretch>
          </p:blipFill>
          <p:spPr bwMode="auto">
            <a:xfrm>
              <a:off x="5625531" y="3990181"/>
              <a:ext cx="276225" cy="454025"/>
            </a:xfrm>
            <a:prstGeom prst="rect">
              <a:avLst/>
            </a:prstGeom>
            <a:noFill/>
            <a:ln w="9525">
              <a:noFill/>
              <a:miter lim="800000"/>
              <a:headEnd/>
              <a:tailEnd/>
            </a:ln>
          </p:spPr>
        </p:pic>
        <p:pic>
          <p:nvPicPr>
            <p:cNvPr id="16" name="Picture 25" descr="iconman.png"/>
            <p:cNvPicPr>
              <a:picLocks noChangeAspect="1"/>
            </p:cNvPicPr>
            <p:nvPr/>
          </p:nvPicPr>
          <p:blipFill>
            <a:blip r:embed="rId3"/>
            <a:srcRect/>
            <a:stretch>
              <a:fillRect/>
            </a:stretch>
          </p:blipFill>
          <p:spPr bwMode="auto">
            <a:xfrm>
              <a:off x="3859212" y="3891757"/>
              <a:ext cx="279400" cy="454025"/>
            </a:xfrm>
            <a:prstGeom prst="rect">
              <a:avLst/>
            </a:prstGeom>
            <a:noFill/>
            <a:ln w="9525">
              <a:noFill/>
              <a:miter lim="800000"/>
              <a:headEnd/>
              <a:tailEnd/>
            </a:ln>
          </p:spPr>
        </p:pic>
        <p:pic>
          <p:nvPicPr>
            <p:cNvPr id="17" name="Picture 26" descr="iconman.png"/>
            <p:cNvPicPr>
              <a:picLocks noChangeAspect="1"/>
            </p:cNvPicPr>
            <p:nvPr/>
          </p:nvPicPr>
          <p:blipFill>
            <a:blip r:embed="rId3"/>
            <a:srcRect/>
            <a:stretch>
              <a:fillRect/>
            </a:stretch>
          </p:blipFill>
          <p:spPr bwMode="auto">
            <a:xfrm>
              <a:off x="5261769" y="2532063"/>
              <a:ext cx="279400" cy="454025"/>
            </a:xfrm>
            <a:prstGeom prst="rect">
              <a:avLst/>
            </a:prstGeom>
            <a:noFill/>
            <a:ln w="9525">
              <a:noFill/>
              <a:miter lim="800000"/>
              <a:headEnd/>
              <a:tailEnd/>
            </a:ln>
          </p:spPr>
        </p:pic>
        <p:pic>
          <p:nvPicPr>
            <p:cNvPr id="18" name="Picture 39" descr="iconman.png"/>
            <p:cNvPicPr>
              <a:picLocks noChangeAspect="1"/>
            </p:cNvPicPr>
            <p:nvPr/>
          </p:nvPicPr>
          <p:blipFill>
            <a:blip r:embed="rId3"/>
            <a:srcRect/>
            <a:stretch>
              <a:fillRect/>
            </a:stretch>
          </p:blipFill>
          <p:spPr bwMode="auto">
            <a:xfrm>
              <a:off x="2830512" y="3925094"/>
              <a:ext cx="277813" cy="454025"/>
            </a:xfrm>
            <a:prstGeom prst="rect">
              <a:avLst/>
            </a:prstGeom>
            <a:noFill/>
            <a:ln w="9525">
              <a:noFill/>
              <a:miter lim="800000"/>
              <a:headEnd/>
              <a:tailEnd/>
            </a:ln>
          </p:spPr>
        </p:pic>
        <p:pic>
          <p:nvPicPr>
            <p:cNvPr id="19" name="Picture 41" descr="iconman.png"/>
            <p:cNvPicPr>
              <a:picLocks noChangeAspect="1"/>
            </p:cNvPicPr>
            <p:nvPr/>
          </p:nvPicPr>
          <p:blipFill>
            <a:blip r:embed="rId3"/>
            <a:srcRect/>
            <a:stretch>
              <a:fillRect/>
            </a:stretch>
          </p:blipFill>
          <p:spPr bwMode="auto">
            <a:xfrm>
              <a:off x="3298825" y="4629944"/>
              <a:ext cx="277813" cy="454025"/>
            </a:xfrm>
            <a:prstGeom prst="rect">
              <a:avLst/>
            </a:prstGeom>
            <a:noFill/>
            <a:ln w="9525">
              <a:noFill/>
              <a:miter lim="800000"/>
              <a:headEnd/>
              <a:tailEnd/>
            </a:ln>
          </p:spPr>
        </p:pic>
        <p:pic>
          <p:nvPicPr>
            <p:cNvPr id="20" name="Picture 49" descr="iconman.png"/>
            <p:cNvPicPr>
              <a:picLocks noChangeAspect="1"/>
            </p:cNvPicPr>
            <p:nvPr/>
          </p:nvPicPr>
          <p:blipFill>
            <a:blip r:embed="rId3"/>
            <a:srcRect/>
            <a:stretch>
              <a:fillRect/>
            </a:stretch>
          </p:blipFill>
          <p:spPr bwMode="auto">
            <a:xfrm>
              <a:off x="2962275" y="2193926"/>
              <a:ext cx="279400" cy="454025"/>
            </a:xfrm>
            <a:prstGeom prst="rect">
              <a:avLst/>
            </a:prstGeom>
            <a:noFill/>
            <a:ln w="9525">
              <a:noFill/>
              <a:miter lim="800000"/>
              <a:headEnd/>
              <a:tailEnd/>
            </a:ln>
          </p:spPr>
        </p:pic>
        <p:pic>
          <p:nvPicPr>
            <p:cNvPr id="21" name="Picture 51" descr="iconman.png"/>
            <p:cNvPicPr>
              <a:picLocks noChangeAspect="1"/>
            </p:cNvPicPr>
            <p:nvPr/>
          </p:nvPicPr>
          <p:blipFill>
            <a:blip r:embed="rId3"/>
            <a:srcRect/>
            <a:stretch>
              <a:fillRect/>
            </a:stretch>
          </p:blipFill>
          <p:spPr bwMode="auto">
            <a:xfrm>
              <a:off x="3571875" y="2193926"/>
              <a:ext cx="279400" cy="454025"/>
            </a:xfrm>
            <a:prstGeom prst="rect">
              <a:avLst/>
            </a:prstGeom>
            <a:noFill/>
            <a:ln w="9525">
              <a:noFill/>
              <a:miter lim="800000"/>
              <a:headEnd/>
              <a:tailEnd/>
            </a:ln>
          </p:spPr>
        </p:pic>
        <p:pic>
          <p:nvPicPr>
            <p:cNvPr id="22" name="Picture 52" descr="iconman.png"/>
            <p:cNvPicPr>
              <a:picLocks noChangeAspect="1"/>
            </p:cNvPicPr>
            <p:nvPr/>
          </p:nvPicPr>
          <p:blipFill>
            <a:blip r:embed="rId3"/>
            <a:srcRect/>
            <a:stretch>
              <a:fillRect/>
            </a:stretch>
          </p:blipFill>
          <p:spPr bwMode="auto">
            <a:xfrm>
              <a:off x="3294062" y="1966913"/>
              <a:ext cx="277813" cy="454025"/>
            </a:xfrm>
            <a:prstGeom prst="rect">
              <a:avLst/>
            </a:prstGeom>
            <a:noFill/>
            <a:ln w="9525">
              <a:noFill/>
              <a:miter lim="800000"/>
              <a:headEnd/>
              <a:tailEnd/>
            </a:ln>
          </p:spPr>
        </p:pic>
        <p:pic>
          <p:nvPicPr>
            <p:cNvPr id="23" name="Picture 53" descr="iconman.png"/>
            <p:cNvPicPr>
              <a:picLocks noChangeAspect="1"/>
            </p:cNvPicPr>
            <p:nvPr/>
          </p:nvPicPr>
          <p:blipFill>
            <a:blip r:embed="rId3"/>
            <a:srcRect/>
            <a:stretch>
              <a:fillRect/>
            </a:stretch>
          </p:blipFill>
          <p:spPr bwMode="auto">
            <a:xfrm>
              <a:off x="3241675" y="2424113"/>
              <a:ext cx="279400" cy="454025"/>
            </a:xfrm>
            <a:prstGeom prst="rect">
              <a:avLst/>
            </a:prstGeom>
            <a:noFill/>
            <a:ln w="9525">
              <a:noFill/>
              <a:miter lim="800000"/>
              <a:headEnd/>
              <a:tailEnd/>
            </a:ln>
          </p:spPr>
        </p:pic>
        <p:sp>
          <p:nvSpPr>
            <p:cNvPr id="24" name="Rectangle 54"/>
            <p:cNvSpPr>
              <a:spLocks noChangeArrowheads="1"/>
            </p:cNvSpPr>
            <p:nvPr/>
          </p:nvSpPr>
          <p:spPr bwMode="auto">
            <a:xfrm>
              <a:off x="3345240" y="5791200"/>
              <a:ext cx="2537620" cy="417279"/>
            </a:xfrm>
            <a:prstGeom prst="rect">
              <a:avLst/>
            </a:prstGeom>
            <a:noFill/>
            <a:ln w="9525">
              <a:noFill/>
              <a:miter lim="800000"/>
              <a:headEnd/>
              <a:tailEnd/>
            </a:ln>
          </p:spPr>
          <p:txBody>
            <a:bodyPr wrap="square">
              <a:spAutoFit/>
            </a:bodyPr>
            <a:lstStyle/>
            <a:p>
              <a:pPr algn="ctr"/>
              <a:r>
                <a:rPr lang="en-US" sz="1704" b="1" dirty="0">
                  <a:solidFill>
                    <a:srgbClr val="595959"/>
                  </a:solidFill>
                  <a:latin typeface="Helvetica" pitchFamily="34" charset="0"/>
                  <a:cs typeface="Helvetica" pitchFamily="34" charset="0"/>
                </a:rPr>
                <a:t>Small Budget</a:t>
              </a:r>
            </a:p>
          </p:txBody>
        </p:sp>
        <p:sp>
          <p:nvSpPr>
            <p:cNvPr id="25" name="Rectangle 55"/>
            <p:cNvSpPr>
              <a:spLocks noChangeArrowheads="1"/>
            </p:cNvSpPr>
            <p:nvPr/>
          </p:nvSpPr>
          <p:spPr bwMode="auto">
            <a:xfrm>
              <a:off x="3463942" y="973137"/>
              <a:ext cx="2161607" cy="417279"/>
            </a:xfrm>
            <a:prstGeom prst="rect">
              <a:avLst/>
            </a:prstGeom>
            <a:noFill/>
            <a:ln w="9525">
              <a:noFill/>
              <a:miter lim="800000"/>
              <a:headEnd/>
              <a:tailEnd/>
            </a:ln>
          </p:spPr>
          <p:txBody>
            <a:bodyPr wrap="square">
              <a:spAutoFit/>
            </a:bodyPr>
            <a:lstStyle/>
            <a:p>
              <a:pPr algn="ctr"/>
              <a:r>
                <a:rPr lang="en-US" sz="1704" b="1" dirty="0">
                  <a:solidFill>
                    <a:srgbClr val="595959"/>
                  </a:solidFill>
                  <a:latin typeface="Helvetica" pitchFamily="34" charset="0"/>
                  <a:cs typeface="Helvetica" pitchFamily="34" charset="0"/>
                </a:rPr>
                <a:t>Big Budget</a:t>
              </a:r>
            </a:p>
          </p:txBody>
        </p:sp>
        <p:sp>
          <p:nvSpPr>
            <p:cNvPr id="26" name="Rectangle 56"/>
            <p:cNvSpPr>
              <a:spLocks noChangeArrowheads="1"/>
            </p:cNvSpPr>
            <p:nvPr/>
          </p:nvSpPr>
          <p:spPr bwMode="auto">
            <a:xfrm>
              <a:off x="6739676" y="3254375"/>
              <a:ext cx="1562099" cy="417279"/>
            </a:xfrm>
            <a:prstGeom prst="rect">
              <a:avLst/>
            </a:prstGeom>
            <a:noFill/>
            <a:ln w="9525">
              <a:noFill/>
              <a:miter lim="800000"/>
              <a:headEnd/>
              <a:tailEnd/>
            </a:ln>
          </p:spPr>
          <p:txBody>
            <a:bodyPr>
              <a:spAutoFit/>
            </a:bodyPr>
            <a:lstStyle/>
            <a:p>
              <a:r>
                <a:rPr lang="en-US" sz="1704" b="1" dirty="0">
                  <a:solidFill>
                    <a:srgbClr val="595959"/>
                  </a:solidFill>
                  <a:latin typeface="Helvetica" pitchFamily="34" charset="0"/>
                  <a:cs typeface="Helvetica" pitchFamily="34" charset="0"/>
                </a:rPr>
                <a:t>Planner</a:t>
              </a:r>
            </a:p>
          </p:txBody>
        </p:sp>
        <p:sp>
          <p:nvSpPr>
            <p:cNvPr id="27" name="Rectangle 59"/>
            <p:cNvSpPr>
              <a:spLocks noChangeArrowheads="1"/>
            </p:cNvSpPr>
            <p:nvPr/>
          </p:nvSpPr>
          <p:spPr bwMode="auto">
            <a:xfrm>
              <a:off x="729515" y="3255961"/>
              <a:ext cx="1549399" cy="417279"/>
            </a:xfrm>
            <a:prstGeom prst="rect">
              <a:avLst/>
            </a:prstGeom>
            <a:noFill/>
            <a:ln w="9525">
              <a:noFill/>
              <a:miter lim="800000"/>
              <a:headEnd/>
              <a:tailEnd/>
            </a:ln>
          </p:spPr>
          <p:txBody>
            <a:bodyPr>
              <a:spAutoFit/>
            </a:bodyPr>
            <a:lstStyle/>
            <a:p>
              <a:pPr algn="r"/>
              <a:r>
                <a:rPr lang="en-US" sz="1704" b="1" dirty="0">
                  <a:solidFill>
                    <a:srgbClr val="595959"/>
                  </a:solidFill>
                  <a:latin typeface="Helvetica" pitchFamily="34" charset="0"/>
                  <a:cs typeface="Helvetica" pitchFamily="34" charset="0"/>
                </a:rPr>
                <a:t>Promoter</a:t>
              </a:r>
            </a:p>
          </p:txBody>
        </p:sp>
        <p:sp>
          <p:nvSpPr>
            <p:cNvPr id="28" name="Oval 27"/>
            <p:cNvSpPr>
              <a:spLocks noChangeArrowheads="1"/>
            </p:cNvSpPr>
            <p:nvPr/>
          </p:nvSpPr>
          <p:spPr bwMode="auto">
            <a:xfrm>
              <a:off x="4814094" y="1439863"/>
              <a:ext cx="1976437" cy="1733550"/>
            </a:xfrm>
            <a:prstGeom prst="ellipse">
              <a:avLst/>
            </a:prstGeom>
            <a:noFill/>
            <a:ln w="38100">
              <a:solidFill>
                <a:srgbClr val="FF6600"/>
              </a:solidFill>
              <a:prstDash val="sysDot"/>
              <a:round/>
              <a:headEnd/>
              <a:tailEnd/>
            </a:ln>
            <a:effectLst>
              <a:outerShdw dist="23000" dir="5400000" rotWithShape="0">
                <a:srgbClr val="808080">
                  <a:alpha val="34999"/>
                </a:srgbClr>
              </a:outerShdw>
            </a:effectLst>
          </p:spPr>
          <p:txBody>
            <a:bodyPr anchor="ctr"/>
            <a:lstStyle/>
            <a:p>
              <a:pPr algn="ctr">
                <a:defRPr/>
              </a:pPr>
              <a:endParaRPr lang="en-US" sz="6176">
                <a:solidFill>
                  <a:srgbClr val="FFFFFF"/>
                </a:solidFill>
                <a:latin typeface="Calibri" pitchFamily="34" charset="0"/>
                <a:ea typeface="Geneva" charset="-128"/>
                <a:cs typeface="+mn-cs"/>
              </a:endParaRPr>
            </a:p>
          </p:txBody>
        </p:sp>
        <p:sp>
          <p:nvSpPr>
            <p:cNvPr id="29" name="Oval 28"/>
            <p:cNvSpPr>
              <a:spLocks noChangeArrowheads="1"/>
            </p:cNvSpPr>
            <p:nvPr/>
          </p:nvSpPr>
          <p:spPr bwMode="auto">
            <a:xfrm>
              <a:off x="2232025" y="1670050"/>
              <a:ext cx="1752600" cy="1533525"/>
            </a:xfrm>
            <a:prstGeom prst="ellipse">
              <a:avLst/>
            </a:prstGeom>
            <a:noFill/>
            <a:ln w="38100">
              <a:solidFill>
                <a:srgbClr val="FF6600"/>
              </a:solidFill>
              <a:prstDash val="sysDot"/>
              <a:round/>
              <a:headEnd/>
              <a:tailEnd/>
            </a:ln>
            <a:effectLst>
              <a:outerShdw dist="23000" dir="5400000" rotWithShape="0">
                <a:srgbClr val="808080">
                  <a:alpha val="34999"/>
                </a:srgbClr>
              </a:outerShdw>
            </a:effectLst>
          </p:spPr>
          <p:txBody>
            <a:bodyPr anchor="ctr"/>
            <a:lstStyle/>
            <a:p>
              <a:pPr algn="ctr">
                <a:defRPr/>
              </a:pPr>
              <a:endParaRPr lang="en-US" sz="6176">
                <a:solidFill>
                  <a:srgbClr val="FFFFFF"/>
                </a:solidFill>
                <a:latin typeface="Calibri" pitchFamily="34" charset="0"/>
                <a:ea typeface="Geneva" charset="-128"/>
                <a:cs typeface="+mn-cs"/>
              </a:endParaRPr>
            </a:p>
          </p:txBody>
        </p:sp>
        <p:sp>
          <p:nvSpPr>
            <p:cNvPr id="30" name="Oval 29"/>
            <p:cNvSpPr>
              <a:spLocks noChangeArrowheads="1"/>
            </p:cNvSpPr>
            <p:nvPr/>
          </p:nvSpPr>
          <p:spPr bwMode="auto">
            <a:xfrm>
              <a:off x="4868294" y="3804443"/>
              <a:ext cx="1790700" cy="1649413"/>
            </a:xfrm>
            <a:prstGeom prst="ellipse">
              <a:avLst/>
            </a:prstGeom>
            <a:noFill/>
            <a:ln w="38100">
              <a:solidFill>
                <a:srgbClr val="FF6600"/>
              </a:solidFill>
              <a:prstDash val="sysDot"/>
              <a:round/>
              <a:headEnd/>
              <a:tailEnd/>
            </a:ln>
            <a:effectLst>
              <a:outerShdw dist="23000" dir="5400000" rotWithShape="0">
                <a:srgbClr val="808080">
                  <a:alpha val="34999"/>
                </a:srgbClr>
              </a:outerShdw>
            </a:effectLst>
          </p:spPr>
          <p:txBody>
            <a:bodyPr anchor="ctr"/>
            <a:lstStyle/>
            <a:p>
              <a:pPr algn="ctr">
                <a:defRPr/>
              </a:pPr>
              <a:endParaRPr lang="en-US" sz="6176">
                <a:solidFill>
                  <a:srgbClr val="FFFFFF"/>
                </a:solidFill>
                <a:latin typeface="Calibri" pitchFamily="34" charset="0"/>
                <a:ea typeface="Geneva" charset="-128"/>
                <a:cs typeface="+mn-cs"/>
              </a:endParaRPr>
            </a:p>
          </p:txBody>
        </p:sp>
        <p:sp>
          <p:nvSpPr>
            <p:cNvPr id="31" name="Oval 30"/>
            <p:cNvSpPr>
              <a:spLocks noChangeArrowheads="1"/>
            </p:cNvSpPr>
            <p:nvPr/>
          </p:nvSpPr>
          <p:spPr bwMode="auto">
            <a:xfrm>
              <a:off x="2616200" y="3627437"/>
              <a:ext cx="1790700" cy="1612107"/>
            </a:xfrm>
            <a:prstGeom prst="ellipse">
              <a:avLst/>
            </a:prstGeom>
            <a:noFill/>
            <a:ln w="38100">
              <a:solidFill>
                <a:srgbClr val="FF6600"/>
              </a:solidFill>
              <a:prstDash val="sysDot"/>
              <a:round/>
              <a:headEnd/>
              <a:tailEnd/>
            </a:ln>
            <a:effectLst>
              <a:outerShdw dist="23000" dir="5400000" rotWithShape="0">
                <a:srgbClr val="808080">
                  <a:alpha val="34999"/>
                </a:srgbClr>
              </a:outerShdw>
            </a:effectLst>
          </p:spPr>
          <p:txBody>
            <a:bodyPr anchor="ctr"/>
            <a:lstStyle/>
            <a:p>
              <a:pPr algn="ctr">
                <a:defRPr/>
              </a:pPr>
              <a:endParaRPr lang="en-US" sz="6176">
                <a:solidFill>
                  <a:srgbClr val="FFFFFF"/>
                </a:solidFill>
                <a:latin typeface="Calibri" pitchFamily="34" charset="0"/>
                <a:ea typeface="Geneva" charset="-128"/>
                <a:cs typeface="+mn-cs"/>
              </a:endParaRPr>
            </a:p>
          </p:txBody>
        </p:sp>
        <p:pic>
          <p:nvPicPr>
            <p:cNvPr id="32" name="Picture 41" descr="iconman.png"/>
            <p:cNvPicPr>
              <a:picLocks noChangeAspect="1"/>
            </p:cNvPicPr>
            <p:nvPr/>
          </p:nvPicPr>
          <p:blipFill>
            <a:blip r:embed="rId3"/>
            <a:srcRect/>
            <a:stretch>
              <a:fillRect/>
            </a:stretch>
          </p:blipFill>
          <p:spPr bwMode="auto">
            <a:xfrm>
              <a:off x="4216400" y="2566988"/>
              <a:ext cx="277813" cy="454025"/>
            </a:xfrm>
            <a:prstGeom prst="rect">
              <a:avLst/>
            </a:prstGeom>
            <a:noFill/>
            <a:ln w="9525">
              <a:noFill/>
              <a:miter lim="800000"/>
              <a:headEnd/>
              <a:tailEnd/>
            </a:ln>
          </p:spPr>
        </p:pic>
      </p:grpSp>
    </p:spTree>
    <p:extLst>
      <p:ext uri="{BB962C8B-B14F-4D97-AF65-F5344CB8AC3E}">
        <p14:creationId xmlns:p14="http://schemas.microsoft.com/office/powerpoint/2010/main" val="390065113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US" smtClean="0">
                <a:latin typeface="Helvetica" pitchFamily="34" charset="0"/>
                <a:ea typeface="Geneva"/>
                <a:cs typeface="Helvetica" pitchFamily="34" charset="0"/>
              </a:rPr>
              <a:t>Personas</a:t>
            </a:r>
          </a:p>
        </p:txBody>
      </p:sp>
      <p:sp>
        <p:nvSpPr>
          <p:cNvPr id="77827" name="Content Placeholder 4"/>
          <p:cNvSpPr>
            <a:spLocks noGrp="1"/>
          </p:cNvSpPr>
          <p:nvPr>
            <p:ph idx="1"/>
          </p:nvPr>
        </p:nvSpPr>
        <p:spPr/>
        <p:txBody>
          <a:bodyPr/>
          <a:lstStyle/>
          <a:p>
            <a:pPr>
              <a:buFont typeface="Arial" pitchFamily="34" charset="0"/>
              <a:buNone/>
            </a:pPr>
            <a:r>
              <a:rPr lang="en-US" dirty="0" smtClean="0">
                <a:solidFill>
                  <a:srgbClr val="FF6600"/>
                </a:solidFill>
                <a:latin typeface="Helvetica" pitchFamily="34" charset="0"/>
                <a:ea typeface="Geneva"/>
                <a:cs typeface="Helvetica" pitchFamily="34" charset="0"/>
              </a:rPr>
              <a:t>Characteristics of Effective Personas</a:t>
            </a:r>
          </a:p>
          <a:p>
            <a:pPr>
              <a:buFont typeface="Arial" pitchFamily="34" charset="0"/>
              <a:buNone/>
            </a:pPr>
            <a:endParaRPr lang="en-US" sz="2981" dirty="0">
              <a:latin typeface="Helvetica" pitchFamily="34" charset="0"/>
              <a:ea typeface="Geneva"/>
              <a:cs typeface="Helvetica" pitchFamily="34" charset="0"/>
            </a:endParaRPr>
          </a:p>
          <a:p>
            <a:r>
              <a:rPr lang="en-US" dirty="0" smtClean="0">
                <a:latin typeface="Helvetica" pitchFamily="34" charset="0"/>
                <a:ea typeface="Geneva"/>
                <a:cs typeface="Helvetica" pitchFamily="34" charset="0"/>
              </a:rPr>
              <a:t>Varied and distinct</a:t>
            </a:r>
          </a:p>
          <a:p>
            <a:r>
              <a:rPr lang="en-US" dirty="0" smtClean="0">
                <a:latin typeface="Helvetica" pitchFamily="34" charset="0"/>
                <a:ea typeface="Geneva"/>
                <a:cs typeface="Helvetica" pitchFamily="34" charset="0"/>
              </a:rPr>
              <a:t>Detailed</a:t>
            </a:r>
          </a:p>
          <a:p>
            <a:r>
              <a:rPr lang="en-US" dirty="0" smtClean="0">
                <a:latin typeface="Helvetica" pitchFamily="34" charset="0"/>
                <a:ea typeface="Geneva"/>
                <a:cs typeface="Helvetica" pitchFamily="34" charset="0"/>
              </a:rPr>
              <a:t>Not weighed down with minutiae</a:t>
            </a:r>
          </a:p>
          <a:p>
            <a:r>
              <a:rPr lang="en-US" dirty="0" smtClean="0">
                <a:latin typeface="Helvetica" pitchFamily="34" charset="0"/>
                <a:ea typeface="Geneva"/>
                <a:cs typeface="Helvetica" pitchFamily="34" charset="0"/>
              </a:rPr>
              <a:t>Tied into business-specific goals</a:t>
            </a:r>
          </a:p>
          <a:p>
            <a:r>
              <a:rPr lang="en-US" dirty="0" smtClean="0">
                <a:latin typeface="Helvetica" pitchFamily="34" charset="0"/>
                <a:ea typeface="Geneva"/>
                <a:cs typeface="Helvetica" pitchFamily="34" charset="0"/>
              </a:rPr>
              <a:t>Backed by data</a:t>
            </a:r>
            <a:endParaRPr lang="en-US" sz="2981" dirty="0">
              <a:latin typeface="Helvetica" pitchFamily="34" charset="0"/>
              <a:ea typeface="Geneva"/>
              <a:cs typeface="Helvetica" pitchFamily="34" charset="0"/>
            </a:endParaRPr>
          </a:p>
        </p:txBody>
      </p:sp>
    </p:spTree>
    <p:extLst>
      <p:ext uri="{BB962C8B-B14F-4D97-AF65-F5344CB8AC3E}">
        <p14:creationId xmlns:p14="http://schemas.microsoft.com/office/powerpoint/2010/main" val="179266149"/>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6" name="Picture 11" descr="http://l.yimg.com/g/images/spaceball.gif"/>
          <p:cNvPicPr>
            <a:picLocks noChangeAspect="1" noChangeArrowheads="1"/>
          </p:cNvPicPr>
          <p:nvPr/>
        </p:nvPicPr>
        <p:blipFill>
          <a:blip r:embed="rId3"/>
          <a:srcRect/>
          <a:stretch>
            <a:fillRect/>
          </a:stretch>
        </p:blipFill>
        <p:spPr bwMode="auto">
          <a:xfrm>
            <a:off x="1799726" y="-145373"/>
            <a:ext cx="10142" cy="10142"/>
          </a:xfrm>
          <a:prstGeom prst="rect">
            <a:avLst/>
          </a:prstGeom>
          <a:noFill/>
          <a:ln w="9525">
            <a:noFill/>
            <a:miter lim="800000"/>
            <a:headEnd/>
            <a:tailEnd/>
          </a:ln>
        </p:spPr>
      </p:pic>
      <p:pic>
        <p:nvPicPr>
          <p:cNvPr id="74757" name="Picture 13" descr="http://l.yimg.com/g/images/spaceball.gif"/>
          <p:cNvPicPr>
            <a:picLocks noChangeAspect="1" noChangeArrowheads="1"/>
          </p:cNvPicPr>
          <p:nvPr/>
        </p:nvPicPr>
        <p:blipFill>
          <a:blip r:embed="rId3"/>
          <a:srcRect/>
          <a:stretch>
            <a:fillRect/>
          </a:stretch>
        </p:blipFill>
        <p:spPr bwMode="auto">
          <a:xfrm>
            <a:off x="1799726" y="-145373"/>
            <a:ext cx="10142" cy="10142"/>
          </a:xfrm>
          <a:prstGeom prst="rect">
            <a:avLst/>
          </a:prstGeom>
          <a:noFill/>
          <a:ln w="9525">
            <a:noFill/>
            <a:miter lim="800000"/>
            <a:headEnd/>
            <a:tailEnd/>
          </a:ln>
        </p:spPr>
      </p:pic>
      <p:pic>
        <p:nvPicPr>
          <p:cNvPr id="74758" name="Picture 15" descr="http://l.yimg.com/g/images/spaceball.gif"/>
          <p:cNvPicPr>
            <a:picLocks noChangeAspect="1" noChangeArrowheads="1"/>
          </p:cNvPicPr>
          <p:nvPr/>
        </p:nvPicPr>
        <p:blipFill>
          <a:blip r:embed="rId3"/>
          <a:srcRect/>
          <a:stretch>
            <a:fillRect/>
          </a:stretch>
        </p:blipFill>
        <p:spPr bwMode="auto">
          <a:xfrm>
            <a:off x="1799726" y="-145373"/>
            <a:ext cx="10142" cy="10142"/>
          </a:xfrm>
          <a:prstGeom prst="rect">
            <a:avLst/>
          </a:prstGeom>
          <a:noFill/>
          <a:ln w="9525">
            <a:noFill/>
            <a:miter lim="800000"/>
            <a:headEnd/>
            <a:tailEnd/>
          </a:ln>
        </p:spPr>
      </p:pic>
      <p:pic>
        <p:nvPicPr>
          <p:cNvPr id="74759" name="Picture 16"/>
          <p:cNvPicPr>
            <a:picLocks noChangeAspect="1" noChangeArrowheads="1"/>
          </p:cNvPicPr>
          <p:nvPr/>
        </p:nvPicPr>
        <p:blipFill>
          <a:blip r:embed="rId4"/>
          <a:srcRect/>
          <a:stretch>
            <a:fillRect/>
          </a:stretch>
        </p:blipFill>
        <p:spPr bwMode="auto">
          <a:xfrm>
            <a:off x="1634067" y="1217083"/>
            <a:ext cx="2860146" cy="5497160"/>
          </a:xfrm>
          <a:prstGeom prst="rect">
            <a:avLst/>
          </a:prstGeom>
          <a:noFill/>
          <a:ln w="9525">
            <a:noFill/>
            <a:miter lim="800000"/>
            <a:headEnd/>
            <a:tailEnd/>
          </a:ln>
        </p:spPr>
      </p:pic>
      <p:pic>
        <p:nvPicPr>
          <p:cNvPr id="74760" name="Picture 17"/>
          <p:cNvPicPr>
            <a:picLocks noChangeAspect="1" noChangeArrowheads="1"/>
          </p:cNvPicPr>
          <p:nvPr/>
        </p:nvPicPr>
        <p:blipFill>
          <a:blip r:embed="rId5"/>
          <a:srcRect/>
          <a:stretch>
            <a:fillRect/>
          </a:stretch>
        </p:blipFill>
        <p:spPr bwMode="auto">
          <a:xfrm>
            <a:off x="3987094" y="811390"/>
            <a:ext cx="2779007" cy="6075274"/>
          </a:xfrm>
          <a:prstGeom prst="rect">
            <a:avLst/>
          </a:prstGeom>
          <a:noFill/>
          <a:ln w="9525">
            <a:noFill/>
            <a:miter lim="800000"/>
            <a:headEnd/>
            <a:tailEnd/>
          </a:ln>
        </p:spPr>
      </p:pic>
      <p:pic>
        <p:nvPicPr>
          <p:cNvPr id="74761" name="Picture 18"/>
          <p:cNvPicPr>
            <a:picLocks noChangeAspect="1" noChangeArrowheads="1"/>
          </p:cNvPicPr>
          <p:nvPr/>
        </p:nvPicPr>
        <p:blipFill>
          <a:blip r:embed="rId6"/>
          <a:srcRect/>
          <a:stretch>
            <a:fillRect/>
          </a:stretch>
        </p:blipFill>
        <p:spPr bwMode="auto">
          <a:xfrm>
            <a:off x="6502401" y="1298223"/>
            <a:ext cx="2363170" cy="5588441"/>
          </a:xfrm>
          <a:prstGeom prst="rect">
            <a:avLst/>
          </a:prstGeom>
          <a:noFill/>
          <a:ln w="9525">
            <a:noFill/>
            <a:miter lim="800000"/>
            <a:headEnd/>
            <a:tailEnd/>
          </a:ln>
        </p:spPr>
      </p:pic>
      <p:pic>
        <p:nvPicPr>
          <p:cNvPr id="74762" name="Picture 19"/>
          <p:cNvPicPr>
            <a:picLocks noChangeAspect="1" noChangeArrowheads="1"/>
          </p:cNvPicPr>
          <p:nvPr/>
        </p:nvPicPr>
        <p:blipFill>
          <a:blip r:embed="rId7"/>
          <a:srcRect/>
          <a:stretch>
            <a:fillRect/>
          </a:stretch>
        </p:blipFill>
        <p:spPr bwMode="auto">
          <a:xfrm>
            <a:off x="8936567" y="1541640"/>
            <a:ext cx="1947333" cy="5203031"/>
          </a:xfrm>
          <a:prstGeom prst="rect">
            <a:avLst/>
          </a:prstGeom>
          <a:noFill/>
          <a:ln w="9525">
            <a:noFill/>
            <a:miter lim="800000"/>
            <a:headEnd/>
            <a:tailEnd/>
          </a:ln>
        </p:spPr>
      </p:pic>
      <p:sp>
        <p:nvSpPr>
          <p:cNvPr id="10" name="Rectangle 9"/>
          <p:cNvSpPr/>
          <p:nvPr/>
        </p:nvSpPr>
        <p:spPr>
          <a:xfrm>
            <a:off x="8493753" y="6665814"/>
            <a:ext cx="3090911" cy="1042721"/>
          </a:xfrm>
          <a:prstGeom prst="rect">
            <a:avLst/>
          </a:prstGeom>
        </p:spPr>
        <p:txBody>
          <a:bodyPr wrap="none">
            <a:spAutoFit/>
          </a:bodyPr>
          <a:lstStyle/>
          <a:p>
            <a:r>
              <a:rPr lang="en-US" sz="6176" b="1" dirty="0">
                <a:solidFill>
                  <a:srgbClr val="FF6600"/>
                </a:solidFill>
                <a:latin typeface="Helvetica" charset="0"/>
                <a:ea typeface="Geneva" charset="-128"/>
                <a:cs typeface="Helvetica" charset="0"/>
              </a:rPr>
              <a:t>Sabrina</a:t>
            </a:r>
            <a:endParaRPr lang="en-US" sz="6176" dirty="0"/>
          </a:p>
        </p:txBody>
      </p:sp>
      <p:sp>
        <p:nvSpPr>
          <p:cNvPr id="11" name="Rectangle 10"/>
          <p:cNvSpPr/>
          <p:nvPr/>
        </p:nvSpPr>
        <p:spPr>
          <a:xfrm>
            <a:off x="4176436" y="6665814"/>
            <a:ext cx="2475358" cy="1042721"/>
          </a:xfrm>
          <a:prstGeom prst="rect">
            <a:avLst/>
          </a:prstGeom>
        </p:spPr>
        <p:txBody>
          <a:bodyPr wrap="none">
            <a:spAutoFit/>
          </a:bodyPr>
          <a:lstStyle/>
          <a:p>
            <a:r>
              <a:rPr lang="en-US" sz="6176" b="1" dirty="0">
                <a:solidFill>
                  <a:srgbClr val="FF6600"/>
                </a:solidFill>
                <a:latin typeface="Helvetica" charset="0"/>
                <a:ea typeface="Geneva" charset="-128"/>
                <a:cs typeface="Helvetica" charset="0"/>
              </a:rPr>
              <a:t>Jenny</a:t>
            </a:r>
            <a:endParaRPr lang="en-US" sz="6176" dirty="0"/>
          </a:p>
        </p:txBody>
      </p:sp>
      <p:sp>
        <p:nvSpPr>
          <p:cNvPr id="12" name="Rectangle 11"/>
          <p:cNvSpPr/>
          <p:nvPr/>
        </p:nvSpPr>
        <p:spPr>
          <a:xfrm>
            <a:off x="6400611" y="6665814"/>
            <a:ext cx="2650084" cy="1042721"/>
          </a:xfrm>
          <a:prstGeom prst="rect">
            <a:avLst/>
          </a:prstGeom>
        </p:spPr>
        <p:txBody>
          <a:bodyPr wrap="none">
            <a:spAutoFit/>
          </a:bodyPr>
          <a:lstStyle/>
          <a:p>
            <a:r>
              <a:rPr lang="en-US" sz="6176" b="1" dirty="0">
                <a:solidFill>
                  <a:srgbClr val="FF6600"/>
                </a:solidFill>
                <a:latin typeface="Helvetica" charset="0"/>
                <a:ea typeface="Geneva" charset="-128"/>
                <a:cs typeface="Helvetica" charset="0"/>
              </a:rPr>
              <a:t>Donny</a:t>
            </a:r>
            <a:endParaRPr lang="en-US" sz="6176" dirty="0"/>
          </a:p>
        </p:txBody>
      </p:sp>
      <p:sp>
        <p:nvSpPr>
          <p:cNvPr id="13" name="Rectangle 12"/>
          <p:cNvSpPr/>
          <p:nvPr/>
        </p:nvSpPr>
        <p:spPr>
          <a:xfrm>
            <a:off x="1877903" y="6665814"/>
            <a:ext cx="2122696" cy="1042721"/>
          </a:xfrm>
          <a:prstGeom prst="rect">
            <a:avLst/>
          </a:prstGeom>
        </p:spPr>
        <p:txBody>
          <a:bodyPr wrap="none">
            <a:spAutoFit/>
          </a:bodyPr>
          <a:lstStyle/>
          <a:p>
            <a:r>
              <a:rPr lang="en-US" sz="6176" b="1" dirty="0">
                <a:solidFill>
                  <a:srgbClr val="FF6600"/>
                </a:solidFill>
                <a:latin typeface="Helvetica" charset="0"/>
                <a:ea typeface="Geneva" charset="-128"/>
                <a:cs typeface="Helvetica" charset="0"/>
              </a:rPr>
              <a:t>Jerry</a:t>
            </a:r>
            <a:endParaRPr lang="en-US" sz="6176" dirty="0"/>
          </a:p>
        </p:txBody>
      </p:sp>
    </p:spTree>
    <p:extLst>
      <p:ext uri="{BB962C8B-B14F-4D97-AF65-F5344CB8AC3E}">
        <p14:creationId xmlns:p14="http://schemas.microsoft.com/office/powerpoint/2010/main" val="406868080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Content Placeholder 2"/>
          <p:cNvSpPr>
            <a:spLocks/>
          </p:cNvSpPr>
          <p:nvPr/>
        </p:nvSpPr>
        <p:spPr bwMode="auto">
          <a:xfrm>
            <a:off x="6257293" y="1135944"/>
            <a:ext cx="4788885" cy="5842000"/>
          </a:xfrm>
          <a:prstGeom prst="rect">
            <a:avLst/>
          </a:prstGeom>
          <a:noFill/>
          <a:ln w="9525">
            <a:noFill/>
            <a:miter lim="800000"/>
            <a:headEnd/>
            <a:tailEnd/>
          </a:ln>
        </p:spPr>
        <p:txBody>
          <a:bodyPr>
            <a:normAutofit fontScale="32500" lnSpcReduction="20000"/>
          </a:bodyPr>
          <a:lstStyle/>
          <a:p>
            <a:pPr marL="365120" indent="-365120" eaLnBrk="0" hangingPunct="0">
              <a:spcBef>
                <a:spcPct val="20000"/>
              </a:spcBef>
              <a:defRPr/>
            </a:pPr>
            <a:r>
              <a:rPr lang="en-US" sz="2556" b="1" dirty="0">
                <a:solidFill>
                  <a:srgbClr val="FF6600"/>
                </a:solidFill>
                <a:latin typeface="Helvetica" charset="0"/>
                <a:ea typeface="Geneva" charset="-128"/>
                <a:cs typeface="Helvetica" charset="0"/>
              </a:rPr>
              <a:t>Sabrina, 27</a:t>
            </a:r>
          </a:p>
          <a:p>
            <a:pPr marL="365120" indent="-365120" eaLnBrk="0" hangingPunct="0">
              <a:spcBef>
                <a:spcPct val="20000"/>
              </a:spcBef>
              <a:defRPr/>
            </a:pPr>
            <a:r>
              <a:rPr lang="en-US" sz="2130" b="1" dirty="0">
                <a:solidFill>
                  <a:srgbClr val="7F7F7F"/>
                </a:solidFill>
                <a:latin typeface="Helvetica" charset="0"/>
                <a:ea typeface="Geneva" charset="-128"/>
                <a:cs typeface="Helvetica" charset="0"/>
              </a:rPr>
              <a:t>The party planner</a:t>
            </a:r>
            <a:endParaRPr lang="en-US" sz="2556" dirty="0">
              <a:latin typeface="Helvetica" charset="0"/>
              <a:ea typeface="Geneva" charset="-128"/>
              <a:cs typeface="Helvetica" charset="0"/>
            </a:endParaRPr>
          </a:p>
          <a:p>
            <a:pPr marL="365120" eaLnBrk="0" hangingPunct="0">
              <a:spcBef>
                <a:spcPct val="20000"/>
              </a:spcBef>
              <a:defRPr/>
            </a:pPr>
            <a:r>
              <a:rPr lang="en-US" sz="6176" dirty="0">
                <a:solidFill>
                  <a:srgbClr val="FC4B04"/>
                </a:solidFill>
                <a:latin typeface="Helvetica" charset="0"/>
                <a:ea typeface="Geneva" charset="-128"/>
                <a:cs typeface="Helvetica" charset="0"/>
              </a:rPr>
              <a:t>Location: </a:t>
            </a:r>
          </a:p>
          <a:p>
            <a:pPr marL="365120" eaLnBrk="0" hangingPunct="0">
              <a:spcBef>
                <a:spcPct val="20000"/>
              </a:spcBef>
              <a:defRPr/>
            </a:pPr>
            <a:r>
              <a:rPr lang="en-US" sz="6176" dirty="0">
                <a:solidFill>
                  <a:srgbClr val="7F7F7F"/>
                </a:solidFill>
                <a:latin typeface="Helvetica" charset="0"/>
                <a:ea typeface="Geneva" charset="-128"/>
                <a:cs typeface="Helvetica" charset="0"/>
              </a:rPr>
              <a:t>Gramercy Park</a:t>
            </a:r>
            <a:endParaRPr lang="en-US" sz="6176" dirty="0">
              <a:solidFill>
                <a:srgbClr val="FC4B04"/>
              </a:solidFill>
              <a:latin typeface="Helvetica" charset="0"/>
              <a:ea typeface="Geneva" charset="-128"/>
              <a:cs typeface="Helvetica" charset="0"/>
            </a:endParaRPr>
          </a:p>
          <a:p>
            <a:pPr marL="365120" eaLnBrk="0" hangingPunct="0">
              <a:spcBef>
                <a:spcPct val="20000"/>
              </a:spcBef>
              <a:defRPr/>
            </a:pPr>
            <a:r>
              <a:rPr lang="en-US" sz="6176" dirty="0">
                <a:solidFill>
                  <a:srgbClr val="FC4B04"/>
                </a:solidFill>
                <a:latin typeface="Helvetica" charset="0"/>
                <a:ea typeface="Geneva" charset="-128"/>
                <a:cs typeface="Helvetica" charset="0"/>
              </a:rPr>
              <a:t>Attitude: </a:t>
            </a:r>
          </a:p>
          <a:p>
            <a:pPr marL="365120" eaLnBrk="0" hangingPunct="0">
              <a:spcBef>
                <a:spcPct val="20000"/>
              </a:spcBef>
              <a:defRPr/>
            </a:pPr>
            <a:r>
              <a:rPr lang="en-US" sz="6176" dirty="0">
                <a:solidFill>
                  <a:srgbClr val="7F7F7F"/>
                </a:solidFill>
                <a:latin typeface="Helvetica" charset="0"/>
                <a:ea typeface="Geneva" charset="-128"/>
                <a:cs typeface="Helvetica" charset="0"/>
              </a:rPr>
              <a:t>Organized, outgoing</a:t>
            </a:r>
          </a:p>
          <a:p>
            <a:pPr marL="365120" eaLnBrk="0" hangingPunct="0">
              <a:spcBef>
                <a:spcPct val="20000"/>
              </a:spcBef>
              <a:defRPr/>
            </a:pPr>
            <a:r>
              <a:rPr lang="en-US" sz="6176" dirty="0">
                <a:solidFill>
                  <a:srgbClr val="FC4B04"/>
                </a:solidFill>
                <a:latin typeface="Helvetica" charset="0"/>
                <a:ea typeface="Geneva" charset="-128"/>
                <a:cs typeface="Helvetica" charset="0"/>
              </a:rPr>
              <a:t>Financial Perspective: </a:t>
            </a:r>
          </a:p>
          <a:p>
            <a:pPr marL="365120" eaLnBrk="0" hangingPunct="0">
              <a:spcBef>
                <a:spcPct val="20000"/>
              </a:spcBef>
              <a:defRPr/>
            </a:pPr>
            <a:r>
              <a:rPr lang="en-US" sz="6176" dirty="0">
                <a:solidFill>
                  <a:srgbClr val="7F7F7F"/>
                </a:solidFill>
                <a:latin typeface="Helvetica" charset="0"/>
                <a:ea typeface="Geneva" charset="-128"/>
                <a:cs typeface="Helvetica" charset="0"/>
              </a:rPr>
              <a:t>Generous, bit of spendthrift</a:t>
            </a:r>
          </a:p>
          <a:p>
            <a:pPr marL="365120" eaLnBrk="0" hangingPunct="0">
              <a:spcBef>
                <a:spcPct val="20000"/>
              </a:spcBef>
              <a:defRPr/>
            </a:pPr>
            <a:r>
              <a:rPr lang="en-US" sz="6176" dirty="0">
                <a:solidFill>
                  <a:srgbClr val="FC4B04"/>
                </a:solidFill>
                <a:latin typeface="Helvetica" charset="0"/>
                <a:ea typeface="Geneva" charset="-128"/>
                <a:cs typeface="Helvetica" charset="0"/>
              </a:rPr>
              <a:t>Online Habits: </a:t>
            </a:r>
          </a:p>
          <a:p>
            <a:pPr marL="365120" eaLnBrk="0" hangingPunct="0">
              <a:spcBef>
                <a:spcPct val="20000"/>
              </a:spcBef>
              <a:defRPr/>
            </a:pPr>
            <a:r>
              <a:rPr lang="en-US" sz="6176" dirty="0">
                <a:solidFill>
                  <a:srgbClr val="7F7F7F"/>
                </a:solidFill>
                <a:latin typeface="Helvetica" charset="0"/>
                <a:ea typeface="Geneva" charset="-128"/>
                <a:cs typeface="Helvetica" charset="0"/>
              </a:rPr>
              <a:t>Avid user of social networking sites, Twitter, Facebook, etc</a:t>
            </a:r>
          </a:p>
          <a:p>
            <a:pPr marL="365120" eaLnBrk="0" hangingPunct="0">
              <a:spcBef>
                <a:spcPct val="20000"/>
              </a:spcBef>
              <a:defRPr/>
            </a:pPr>
            <a:r>
              <a:rPr lang="en-US" sz="6176" dirty="0">
                <a:solidFill>
                  <a:srgbClr val="FC4B04"/>
                </a:solidFill>
                <a:latin typeface="Helvetica" charset="0"/>
                <a:ea typeface="Geneva" charset="-128"/>
                <a:cs typeface="Helvetica" charset="0"/>
              </a:rPr>
              <a:t>Events: </a:t>
            </a:r>
          </a:p>
          <a:p>
            <a:pPr marL="365120" eaLnBrk="0" hangingPunct="0">
              <a:spcBef>
                <a:spcPct val="20000"/>
              </a:spcBef>
              <a:defRPr/>
            </a:pPr>
            <a:r>
              <a:rPr lang="en-US" sz="6176" dirty="0">
                <a:solidFill>
                  <a:srgbClr val="7F7F7F"/>
                </a:solidFill>
                <a:latin typeface="Helvetica" charset="0"/>
                <a:ea typeface="Geneva" charset="-128"/>
                <a:cs typeface="Helvetica" charset="0"/>
              </a:rPr>
              <a:t>Wine tastings, gallery openings</a:t>
            </a:r>
            <a:endParaRPr lang="en-US" sz="6176" dirty="0">
              <a:solidFill>
                <a:srgbClr val="FC4B04"/>
              </a:solidFill>
              <a:latin typeface="Helvetica" charset="0"/>
              <a:ea typeface="Geneva" charset="-128"/>
              <a:cs typeface="Helvetica" charset="0"/>
            </a:endParaRPr>
          </a:p>
          <a:p>
            <a:pPr marL="365120" eaLnBrk="0" hangingPunct="0">
              <a:spcBef>
                <a:spcPct val="20000"/>
              </a:spcBef>
              <a:defRPr/>
            </a:pPr>
            <a:r>
              <a:rPr lang="en-US" sz="6176" dirty="0">
                <a:solidFill>
                  <a:srgbClr val="FC4B04"/>
                </a:solidFill>
                <a:latin typeface="Helvetica" charset="0"/>
                <a:ea typeface="Geneva" charset="-128"/>
                <a:cs typeface="Helvetica" charset="0"/>
              </a:rPr>
              <a:t>Quote: </a:t>
            </a:r>
          </a:p>
          <a:p>
            <a:pPr marL="365120" eaLnBrk="0" hangingPunct="0">
              <a:spcBef>
                <a:spcPct val="20000"/>
              </a:spcBef>
              <a:defRPr/>
            </a:pPr>
            <a:r>
              <a:rPr lang="en-US" sz="6176" dirty="0">
                <a:solidFill>
                  <a:srgbClr val="7F7F7F"/>
                </a:solidFill>
                <a:latin typeface="Helvetica" charset="0"/>
                <a:ea typeface="Geneva" charset="-128"/>
                <a:cs typeface="Helvetica" charset="0"/>
              </a:rPr>
              <a:t>“I love getting bunches of friends together to attend all these NYC events. There’s so much great stuff to do in this city!”</a:t>
            </a:r>
          </a:p>
        </p:txBody>
      </p:sp>
      <p:cxnSp>
        <p:nvCxnSpPr>
          <p:cNvPr id="7" name="Straight Connector 6"/>
          <p:cNvCxnSpPr>
            <a:cxnSpLocks noChangeShapeType="1"/>
          </p:cNvCxnSpPr>
          <p:nvPr/>
        </p:nvCxnSpPr>
        <p:spPr bwMode="auto">
          <a:xfrm rot="5400000">
            <a:off x="2935671" y="5079632"/>
            <a:ext cx="1947333" cy="3381"/>
          </a:xfrm>
          <a:prstGeom prst="line">
            <a:avLst/>
          </a:prstGeom>
          <a:noFill/>
          <a:ln w="38100">
            <a:solidFill>
              <a:srgbClr val="FF6600"/>
            </a:solidFill>
            <a:round/>
            <a:headEnd/>
            <a:tailEnd/>
          </a:ln>
          <a:effectLst>
            <a:outerShdw dist="20000" dir="5400000" rotWithShape="0">
              <a:srgbClr val="808080">
                <a:alpha val="37999"/>
              </a:srgbClr>
            </a:outerShdw>
          </a:effectLst>
        </p:spPr>
      </p:cxnSp>
      <p:cxnSp>
        <p:nvCxnSpPr>
          <p:cNvPr id="8" name="Straight Connector 7"/>
          <p:cNvCxnSpPr>
            <a:cxnSpLocks noChangeShapeType="1"/>
          </p:cNvCxnSpPr>
          <p:nvPr/>
        </p:nvCxnSpPr>
        <p:spPr bwMode="auto">
          <a:xfrm>
            <a:off x="2719299" y="5081323"/>
            <a:ext cx="2353028" cy="1691"/>
          </a:xfrm>
          <a:prstGeom prst="line">
            <a:avLst/>
          </a:prstGeom>
          <a:noFill/>
          <a:ln w="38100">
            <a:solidFill>
              <a:srgbClr val="FF6600"/>
            </a:solidFill>
            <a:round/>
            <a:headEnd/>
            <a:tailEnd/>
          </a:ln>
          <a:effectLst>
            <a:outerShdw dist="20000" dir="5400000" rotWithShape="0">
              <a:srgbClr val="808080">
                <a:alpha val="37999"/>
              </a:srgbClr>
            </a:outerShdw>
          </a:effectLst>
        </p:spPr>
      </p:cxnSp>
      <p:pic>
        <p:nvPicPr>
          <p:cNvPr id="80902" name="Picture 41" descr="iconman.png"/>
          <p:cNvPicPr>
            <a:picLocks noChangeAspect="1"/>
          </p:cNvPicPr>
          <p:nvPr/>
        </p:nvPicPr>
        <p:blipFill>
          <a:blip r:embed="rId2"/>
          <a:srcRect/>
          <a:stretch>
            <a:fillRect/>
          </a:stretch>
        </p:blipFill>
        <p:spPr bwMode="auto">
          <a:xfrm>
            <a:off x="4735939" y="4349383"/>
            <a:ext cx="295818" cy="483453"/>
          </a:xfrm>
          <a:prstGeom prst="rect">
            <a:avLst/>
          </a:prstGeom>
          <a:noFill/>
          <a:ln w="9525">
            <a:noFill/>
            <a:miter lim="800000"/>
            <a:headEnd/>
            <a:tailEnd/>
          </a:ln>
        </p:spPr>
      </p:pic>
      <p:sp>
        <p:nvSpPr>
          <p:cNvPr id="80903" name="Rectangle 54"/>
          <p:cNvSpPr>
            <a:spLocks noChangeArrowheads="1"/>
          </p:cNvSpPr>
          <p:nvPr/>
        </p:nvSpPr>
        <p:spPr bwMode="auto">
          <a:xfrm>
            <a:off x="3021880" y="6054990"/>
            <a:ext cx="1778294" cy="288990"/>
          </a:xfrm>
          <a:prstGeom prst="rect">
            <a:avLst/>
          </a:prstGeom>
          <a:noFill/>
          <a:ln w="9525">
            <a:noFill/>
            <a:miter lim="800000"/>
            <a:headEnd/>
            <a:tailEnd/>
          </a:ln>
        </p:spPr>
        <p:txBody>
          <a:bodyPr>
            <a:spAutoFit/>
          </a:bodyPr>
          <a:lstStyle/>
          <a:p>
            <a:pPr algn="ctr"/>
            <a:r>
              <a:rPr lang="en-US" sz="1278" dirty="0">
                <a:solidFill>
                  <a:srgbClr val="595959"/>
                </a:solidFill>
                <a:latin typeface="Helvetica" pitchFamily="34" charset="0"/>
                <a:cs typeface="Helvetica" pitchFamily="34" charset="0"/>
              </a:rPr>
              <a:t>Small Budget</a:t>
            </a:r>
          </a:p>
        </p:txBody>
      </p:sp>
      <p:sp>
        <p:nvSpPr>
          <p:cNvPr id="80904" name="Rectangle 55"/>
          <p:cNvSpPr>
            <a:spLocks noChangeArrowheads="1"/>
          </p:cNvSpPr>
          <p:nvPr/>
        </p:nvSpPr>
        <p:spPr bwMode="auto">
          <a:xfrm>
            <a:off x="3018499" y="3813528"/>
            <a:ext cx="1778294" cy="288990"/>
          </a:xfrm>
          <a:prstGeom prst="rect">
            <a:avLst/>
          </a:prstGeom>
          <a:noFill/>
          <a:ln w="9525">
            <a:noFill/>
            <a:miter lim="800000"/>
            <a:headEnd/>
            <a:tailEnd/>
          </a:ln>
        </p:spPr>
        <p:txBody>
          <a:bodyPr>
            <a:spAutoFit/>
          </a:bodyPr>
          <a:lstStyle/>
          <a:p>
            <a:pPr algn="ctr"/>
            <a:r>
              <a:rPr lang="en-US" sz="1278" dirty="0">
                <a:solidFill>
                  <a:srgbClr val="595959"/>
                </a:solidFill>
                <a:latin typeface="Helvetica" pitchFamily="34" charset="0"/>
                <a:cs typeface="Helvetica" pitchFamily="34" charset="0"/>
              </a:rPr>
              <a:t>Big Budget</a:t>
            </a:r>
          </a:p>
        </p:txBody>
      </p:sp>
      <p:sp>
        <p:nvSpPr>
          <p:cNvPr id="80905" name="Rectangle 56"/>
          <p:cNvSpPr>
            <a:spLocks noChangeArrowheads="1"/>
          </p:cNvSpPr>
          <p:nvPr/>
        </p:nvSpPr>
        <p:spPr bwMode="auto">
          <a:xfrm>
            <a:off x="5031758" y="4934259"/>
            <a:ext cx="999023" cy="288990"/>
          </a:xfrm>
          <a:prstGeom prst="rect">
            <a:avLst/>
          </a:prstGeom>
          <a:noFill/>
          <a:ln w="9525">
            <a:noFill/>
            <a:miter lim="800000"/>
            <a:headEnd/>
            <a:tailEnd/>
          </a:ln>
        </p:spPr>
        <p:txBody>
          <a:bodyPr>
            <a:spAutoFit/>
          </a:bodyPr>
          <a:lstStyle/>
          <a:p>
            <a:r>
              <a:rPr lang="en-US" sz="1278">
                <a:solidFill>
                  <a:srgbClr val="595959"/>
                </a:solidFill>
                <a:latin typeface="Helvetica" pitchFamily="34" charset="0"/>
                <a:cs typeface="Helvetica" pitchFamily="34" charset="0"/>
              </a:rPr>
              <a:t>Planner</a:t>
            </a:r>
          </a:p>
        </p:txBody>
      </p:sp>
      <p:sp>
        <p:nvSpPr>
          <p:cNvPr id="80906" name="Rectangle 59"/>
          <p:cNvSpPr>
            <a:spLocks noChangeArrowheads="1"/>
          </p:cNvSpPr>
          <p:nvPr/>
        </p:nvSpPr>
        <p:spPr bwMode="auto">
          <a:xfrm>
            <a:off x="1650970" y="4935949"/>
            <a:ext cx="1068329" cy="288990"/>
          </a:xfrm>
          <a:prstGeom prst="rect">
            <a:avLst/>
          </a:prstGeom>
          <a:noFill/>
          <a:ln w="9525">
            <a:noFill/>
            <a:miter lim="800000"/>
            <a:headEnd/>
            <a:tailEnd/>
          </a:ln>
        </p:spPr>
        <p:txBody>
          <a:bodyPr>
            <a:spAutoFit/>
          </a:bodyPr>
          <a:lstStyle/>
          <a:p>
            <a:pPr algn="r"/>
            <a:r>
              <a:rPr lang="en-US" sz="1278">
                <a:solidFill>
                  <a:srgbClr val="595959"/>
                </a:solidFill>
                <a:latin typeface="Helvetica" pitchFamily="34" charset="0"/>
                <a:cs typeface="Helvetica" pitchFamily="34" charset="0"/>
              </a:rPr>
              <a:t>Promoter</a:t>
            </a:r>
          </a:p>
        </p:txBody>
      </p:sp>
      <p:sp>
        <p:nvSpPr>
          <p:cNvPr id="80908" name="Title 1"/>
          <p:cNvSpPr txBox="1">
            <a:spLocks/>
          </p:cNvSpPr>
          <p:nvPr/>
        </p:nvSpPr>
        <p:spPr bwMode="auto">
          <a:xfrm>
            <a:off x="1879174" y="0"/>
            <a:ext cx="9006417" cy="649111"/>
          </a:xfrm>
          <a:prstGeom prst="rect">
            <a:avLst/>
          </a:prstGeom>
          <a:noFill/>
          <a:ln w="9525">
            <a:noFill/>
            <a:miter lim="800000"/>
            <a:headEnd/>
            <a:tailEnd/>
          </a:ln>
        </p:spPr>
        <p:txBody>
          <a:bodyPr anchor="ctr"/>
          <a:lstStyle/>
          <a:p>
            <a:pPr eaLnBrk="0" hangingPunct="0"/>
            <a:r>
              <a:rPr lang="en-US" sz="6176">
                <a:solidFill>
                  <a:srgbClr val="FFFFFF"/>
                </a:solidFill>
                <a:latin typeface="Helvetica" pitchFamily="34" charset="0"/>
                <a:cs typeface="Helvetica" pitchFamily="34" charset="0"/>
              </a:rPr>
              <a:t>Personas</a:t>
            </a:r>
          </a:p>
        </p:txBody>
      </p:sp>
      <p:pic>
        <p:nvPicPr>
          <p:cNvPr id="80910" name="Picture 14"/>
          <p:cNvPicPr>
            <a:picLocks noChangeAspect="1" noChangeArrowheads="1"/>
          </p:cNvPicPr>
          <p:nvPr/>
        </p:nvPicPr>
        <p:blipFill>
          <a:blip r:embed="rId3"/>
          <a:srcRect/>
          <a:stretch>
            <a:fillRect/>
          </a:stretch>
        </p:blipFill>
        <p:spPr bwMode="auto">
          <a:xfrm>
            <a:off x="3013428" y="1135945"/>
            <a:ext cx="1876337" cy="2383455"/>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54417250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Content Placeholder 2"/>
          <p:cNvSpPr>
            <a:spLocks/>
          </p:cNvSpPr>
          <p:nvPr/>
        </p:nvSpPr>
        <p:spPr bwMode="auto">
          <a:xfrm>
            <a:off x="6502400" y="1135944"/>
            <a:ext cx="4381500" cy="5842000"/>
          </a:xfrm>
          <a:prstGeom prst="rect">
            <a:avLst/>
          </a:prstGeom>
          <a:noFill/>
          <a:ln w="9525">
            <a:noFill/>
            <a:miter lim="800000"/>
            <a:headEnd/>
            <a:tailEnd/>
          </a:ln>
        </p:spPr>
        <p:txBody>
          <a:bodyPr>
            <a:normAutofit fontScale="32500" lnSpcReduction="20000"/>
          </a:bodyPr>
          <a:lstStyle/>
          <a:p>
            <a:pPr marL="365120" indent="-365120" eaLnBrk="0" hangingPunct="0">
              <a:spcBef>
                <a:spcPct val="20000"/>
              </a:spcBef>
              <a:defRPr/>
            </a:pPr>
            <a:r>
              <a:rPr lang="en-US" sz="2556" b="1" dirty="0">
                <a:solidFill>
                  <a:srgbClr val="FF6600"/>
                </a:solidFill>
                <a:latin typeface="Helvetica" charset="0"/>
                <a:ea typeface="Geneva" charset="-128"/>
                <a:cs typeface="Helvetica" charset="0"/>
              </a:rPr>
              <a:t>Jerry, 44</a:t>
            </a:r>
          </a:p>
          <a:p>
            <a:pPr marL="365120" indent="-365120" eaLnBrk="0" hangingPunct="0">
              <a:spcBef>
                <a:spcPct val="20000"/>
              </a:spcBef>
              <a:defRPr/>
            </a:pPr>
            <a:r>
              <a:rPr lang="en-US" sz="2130" b="1" dirty="0">
                <a:solidFill>
                  <a:srgbClr val="7F7F7F"/>
                </a:solidFill>
                <a:latin typeface="Helvetica" charset="0"/>
                <a:ea typeface="Geneva" charset="-128"/>
                <a:cs typeface="Helvetica" charset="0"/>
              </a:rPr>
              <a:t>The out-of-towner</a:t>
            </a:r>
          </a:p>
          <a:p>
            <a:pPr marL="365120" eaLnBrk="0" hangingPunct="0">
              <a:spcBef>
                <a:spcPct val="20000"/>
              </a:spcBef>
              <a:defRPr/>
            </a:pPr>
            <a:r>
              <a:rPr lang="en-US" sz="6176" dirty="0">
                <a:solidFill>
                  <a:srgbClr val="FC4B04"/>
                </a:solidFill>
                <a:latin typeface="Helvetica" charset="0"/>
                <a:ea typeface="Geneva" charset="-128"/>
                <a:cs typeface="Helvetica" charset="0"/>
              </a:rPr>
              <a:t>Location:</a:t>
            </a:r>
          </a:p>
          <a:p>
            <a:pPr marL="365120" eaLnBrk="0" hangingPunct="0">
              <a:spcBef>
                <a:spcPct val="20000"/>
              </a:spcBef>
              <a:defRPr/>
            </a:pPr>
            <a:r>
              <a:rPr lang="en-US" sz="6176" dirty="0">
                <a:solidFill>
                  <a:schemeClr val="bg1">
                    <a:lumMod val="50000"/>
                  </a:schemeClr>
                </a:solidFill>
                <a:latin typeface="Helvetica" charset="0"/>
                <a:ea typeface="Geneva" charset="-128"/>
                <a:cs typeface="Helvetica" charset="0"/>
              </a:rPr>
              <a:t>Cincinnati, OH</a:t>
            </a:r>
          </a:p>
          <a:p>
            <a:pPr marL="365120" eaLnBrk="0" hangingPunct="0">
              <a:spcBef>
                <a:spcPct val="20000"/>
              </a:spcBef>
              <a:defRPr/>
            </a:pPr>
            <a:r>
              <a:rPr lang="en-US" sz="6176" dirty="0">
                <a:solidFill>
                  <a:srgbClr val="FC4B04"/>
                </a:solidFill>
                <a:latin typeface="Helvetica" charset="0"/>
                <a:ea typeface="Geneva" charset="-128"/>
                <a:cs typeface="Helvetica" charset="0"/>
              </a:rPr>
              <a:t>Attitude: </a:t>
            </a:r>
          </a:p>
          <a:p>
            <a:pPr marL="365120" eaLnBrk="0" hangingPunct="0">
              <a:spcBef>
                <a:spcPct val="20000"/>
              </a:spcBef>
              <a:defRPr/>
            </a:pPr>
            <a:r>
              <a:rPr lang="en-US" sz="6176" dirty="0">
                <a:solidFill>
                  <a:srgbClr val="7F7F7F"/>
                </a:solidFill>
                <a:latin typeface="Helvetica" charset="0"/>
                <a:ea typeface="Geneva" charset="-128"/>
                <a:cs typeface="Helvetica" charset="0"/>
              </a:rPr>
              <a:t>Casual, yet adventurous</a:t>
            </a:r>
          </a:p>
          <a:p>
            <a:pPr marL="365120" eaLnBrk="0" hangingPunct="0">
              <a:spcBef>
                <a:spcPct val="20000"/>
              </a:spcBef>
              <a:defRPr/>
            </a:pPr>
            <a:r>
              <a:rPr lang="en-US" sz="6176" dirty="0">
                <a:solidFill>
                  <a:srgbClr val="FC4B04"/>
                </a:solidFill>
                <a:latin typeface="Helvetica" charset="0"/>
                <a:ea typeface="Geneva" charset="-128"/>
                <a:cs typeface="Helvetica" charset="0"/>
              </a:rPr>
              <a:t>Financial Perspective: </a:t>
            </a:r>
          </a:p>
          <a:p>
            <a:pPr marL="365120" eaLnBrk="0" hangingPunct="0">
              <a:spcBef>
                <a:spcPct val="20000"/>
              </a:spcBef>
              <a:defRPr/>
            </a:pPr>
            <a:r>
              <a:rPr lang="en-US" sz="6176" dirty="0">
                <a:solidFill>
                  <a:srgbClr val="7F7F7F"/>
                </a:solidFill>
                <a:latin typeface="Helvetica" charset="0"/>
                <a:ea typeface="Geneva" charset="-128"/>
                <a:cs typeface="Helvetica" charset="0"/>
              </a:rPr>
              <a:t>Moderate spender</a:t>
            </a:r>
          </a:p>
          <a:p>
            <a:pPr marL="365120" eaLnBrk="0" hangingPunct="0">
              <a:spcBef>
                <a:spcPct val="20000"/>
              </a:spcBef>
              <a:defRPr/>
            </a:pPr>
            <a:r>
              <a:rPr lang="en-US" sz="6176" dirty="0">
                <a:solidFill>
                  <a:srgbClr val="FC4B04"/>
                </a:solidFill>
                <a:latin typeface="Helvetica" charset="0"/>
                <a:ea typeface="Geneva" charset="-128"/>
                <a:cs typeface="Helvetica" charset="0"/>
              </a:rPr>
              <a:t>Online Habits: </a:t>
            </a:r>
          </a:p>
          <a:p>
            <a:pPr marL="365120" eaLnBrk="0" hangingPunct="0">
              <a:spcBef>
                <a:spcPct val="20000"/>
              </a:spcBef>
              <a:defRPr/>
            </a:pPr>
            <a:r>
              <a:rPr lang="en-US" sz="6176" dirty="0">
                <a:solidFill>
                  <a:srgbClr val="7F7F7F"/>
                </a:solidFill>
                <a:latin typeface="Helvetica" charset="0"/>
                <a:ea typeface="Geneva" charset="-128"/>
                <a:cs typeface="Helvetica" charset="0"/>
              </a:rPr>
              <a:t>Utilitarian use of the Web to research trips, read about the arts and pay bills</a:t>
            </a:r>
          </a:p>
          <a:p>
            <a:pPr marL="365120" eaLnBrk="0" hangingPunct="0">
              <a:spcBef>
                <a:spcPct val="20000"/>
              </a:spcBef>
              <a:defRPr/>
            </a:pPr>
            <a:r>
              <a:rPr lang="en-US" sz="6176" dirty="0">
                <a:solidFill>
                  <a:srgbClr val="FC4B04"/>
                </a:solidFill>
                <a:latin typeface="Helvetica" charset="0"/>
                <a:ea typeface="Geneva" charset="-128"/>
                <a:cs typeface="Helvetica" charset="0"/>
              </a:rPr>
              <a:t>Events: </a:t>
            </a:r>
          </a:p>
          <a:p>
            <a:pPr marL="365120" eaLnBrk="0" hangingPunct="0">
              <a:spcBef>
                <a:spcPct val="20000"/>
              </a:spcBef>
              <a:defRPr/>
            </a:pPr>
            <a:r>
              <a:rPr lang="en-US" sz="6176" dirty="0">
                <a:solidFill>
                  <a:srgbClr val="7F7F7F"/>
                </a:solidFill>
                <a:latin typeface="Helvetica" charset="0"/>
                <a:ea typeface="Geneva" charset="-128"/>
                <a:cs typeface="Helvetica" charset="0"/>
              </a:rPr>
              <a:t>Museums, visiting landmarks, tours</a:t>
            </a:r>
          </a:p>
          <a:p>
            <a:pPr marL="365120" eaLnBrk="0" hangingPunct="0">
              <a:spcBef>
                <a:spcPct val="20000"/>
              </a:spcBef>
              <a:defRPr/>
            </a:pPr>
            <a:r>
              <a:rPr lang="en-US" sz="6176" dirty="0">
                <a:solidFill>
                  <a:srgbClr val="FC4B04"/>
                </a:solidFill>
                <a:latin typeface="Helvetica" charset="0"/>
                <a:ea typeface="Geneva" charset="-128"/>
                <a:cs typeface="Helvetica" charset="0"/>
              </a:rPr>
              <a:t>Quote: </a:t>
            </a:r>
          </a:p>
          <a:p>
            <a:pPr marL="365120" eaLnBrk="0" hangingPunct="0">
              <a:spcBef>
                <a:spcPct val="20000"/>
              </a:spcBef>
              <a:defRPr/>
            </a:pPr>
            <a:r>
              <a:rPr lang="en-US" sz="6176" dirty="0">
                <a:solidFill>
                  <a:srgbClr val="7F7F7F"/>
                </a:solidFill>
                <a:latin typeface="Helvetica" charset="0"/>
                <a:ea typeface="Geneva" charset="-128"/>
                <a:cs typeface="Helvetica" charset="0"/>
              </a:rPr>
              <a:t>“I’m visiting the Big Apple with my wife and we want to check out some art-related events.”</a:t>
            </a:r>
          </a:p>
        </p:txBody>
      </p:sp>
      <p:cxnSp>
        <p:nvCxnSpPr>
          <p:cNvPr id="27" name="Straight Connector 26"/>
          <p:cNvCxnSpPr>
            <a:cxnSpLocks noChangeShapeType="1"/>
          </p:cNvCxnSpPr>
          <p:nvPr/>
        </p:nvCxnSpPr>
        <p:spPr bwMode="auto">
          <a:xfrm rot="5400000">
            <a:off x="2988073" y="5355167"/>
            <a:ext cx="1947333" cy="3381"/>
          </a:xfrm>
          <a:prstGeom prst="line">
            <a:avLst/>
          </a:prstGeom>
          <a:noFill/>
          <a:ln w="38100">
            <a:solidFill>
              <a:srgbClr val="FF6600"/>
            </a:solidFill>
            <a:round/>
            <a:headEnd/>
            <a:tailEnd/>
          </a:ln>
          <a:effectLst>
            <a:outerShdw dist="20000" dir="5400000" rotWithShape="0">
              <a:srgbClr val="808080">
                <a:alpha val="37999"/>
              </a:srgbClr>
            </a:outerShdw>
          </a:effectLst>
        </p:spPr>
      </p:cxnSp>
      <p:cxnSp>
        <p:nvCxnSpPr>
          <p:cNvPr id="28" name="Straight Connector 27"/>
          <p:cNvCxnSpPr>
            <a:cxnSpLocks noChangeShapeType="1"/>
          </p:cNvCxnSpPr>
          <p:nvPr/>
        </p:nvCxnSpPr>
        <p:spPr bwMode="auto">
          <a:xfrm>
            <a:off x="2771702" y="5356858"/>
            <a:ext cx="2353028" cy="1690"/>
          </a:xfrm>
          <a:prstGeom prst="line">
            <a:avLst/>
          </a:prstGeom>
          <a:noFill/>
          <a:ln w="38100">
            <a:solidFill>
              <a:srgbClr val="FF6600"/>
            </a:solidFill>
            <a:round/>
            <a:headEnd/>
            <a:tailEnd/>
          </a:ln>
          <a:effectLst>
            <a:outerShdw dist="20000" dir="5400000" rotWithShape="0">
              <a:srgbClr val="808080">
                <a:alpha val="37999"/>
              </a:srgbClr>
            </a:outerShdw>
          </a:effectLst>
        </p:spPr>
      </p:cxnSp>
      <p:pic>
        <p:nvPicPr>
          <p:cNvPr id="79878" name="Picture 41" descr="iconman.png"/>
          <p:cNvPicPr>
            <a:picLocks noChangeAspect="1"/>
          </p:cNvPicPr>
          <p:nvPr/>
        </p:nvPicPr>
        <p:blipFill>
          <a:blip r:embed="rId2"/>
          <a:srcRect/>
          <a:stretch>
            <a:fillRect/>
          </a:stretch>
        </p:blipFill>
        <p:spPr bwMode="auto">
          <a:xfrm>
            <a:off x="4112184" y="5505613"/>
            <a:ext cx="295819" cy="483453"/>
          </a:xfrm>
          <a:prstGeom prst="rect">
            <a:avLst/>
          </a:prstGeom>
          <a:noFill/>
          <a:ln w="9525">
            <a:noFill/>
            <a:miter lim="800000"/>
            <a:headEnd/>
            <a:tailEnd/>
          </a:ln>
        </p:spPr>
      </p:pic>
      <p:sp>
        <p:nvSpPr>
          <p:cNvPr id="79879" name="Rectangle 54"/>
          <p:cNvSpPr>
            <a:spLocks noChangeArrowheads="1"/>
          </p:cNvSpPr>
          <p:nvPr/>
        </p:nvSpPr>
        <p:spPr bwMode="auto">
          <a:xfrm>
            <a:off x="3074282" y="6330524"/>
            <a:ext cx="1778294" cy="288990"/>
          </a:xfrm>
          <a:prstGeom prst="rect">
            <a:avLst/>
          </a:prstGeom>
          <a:noFill/>
          <a:ln w="9525">
            <a:noFill/>
            <a:miter lim="800000"/>
            <a:headEnd/>
            <a:tailEnd/>
          </a:ln>
        </p:spPr>
        <p:txBody>
          <a:bodyPr>
            <a:spAutoFit/>
          </a:bodyPr>
          <a:lstStyle/>
          <a:p>
            <a:pPr algn="ctr"/>
            <a:r>
              <a:rPr lang="en-US" sz="1278" dirty="0">
                <a:solidFill>
                  <a:srgbClr val="595959"/>
                </a:solidFill>
                <a:latin typeface="Helvetica" pitchFamily="34" charset="0"/>
                <a:cs typeface="Helvetica" pitchFamily="34" charset="0"/>
              </a:rPr>
              <a:t>Small Budget</a:t>
            </a:r>
          </a:p>
        </p:txBody>
      </p:sp>
      <p:sp>
        <p:nvSpPr>
          <p:cNvPr id="79880" name="Rectangle 55"/>
          <p:cNvSpPr>
            <a:spLocks noChangeArrowheads="1"/>
          </p:cNvSpPr>
          <p:nvPr/>
        </p:nvSpPr>
        <p:spPr bwMode="auto">
          <a:xfrm>
            <a:off x="3070901" y="4087371"/>
            <a:ext cx="1778294" cy="288990"/>
          </a:xfrm>
          <a:prstGeom prst="rect">
            <a:avLst/>
          </a:prstGeom>
          <a:noFill/>
          <a:ln w="9525">
            <a:noFill/>
            <a:miter lim="800000"/>
            <a:headEnd/>
            <a:tailEnd/>
          </a:ln>
        </p:spPr>
        <p:txBody>
          <a:bodyPr>
            <a:spAutoFit/>
          </a:bodyPr>
          <a:lstStyle/>
          <a:p>
            <a:pPr algn="ctr"/>
            <a:r>
              <a:rPr lang="en-US" sz="1278" dirty="0">
                <a:solidFill>
                  <a:srgbClr val="595959"/>
                </a:solidFill>
                <a:latin typeface="Helvetica" pitchFamily="34" charset="0"/>
                <a:cs typeface="Helvetica" pitchFamily="34" charset="0"/>
              </a:rPr>
              <a:t>Big Budget</a:t>
            </a:r>
          </a:p>
        </p:txBody>
      </p:sp>
      <p:sp>
        <p:nvSpPr>
          <p:cNvPr id="79881" name="Rectangle 56"/>
          <p:cNvSpPr>
            <a:spLocks noChangeArrowheads="1"/>
          </p:cNvSpPr>
          <p:nvPr/>
        </p:nvSpPr>
        <p:spPr bwMode="auto">
          <a:xfrm>
            <a:off x="5084160" y="5208103"/>
            <a:ext cx="1663347" cy="288990"/>
          </a:xfrm>
          <a:prstGeom prst="rect">
            <a:avLst/>
          </a:prstGeom>
          <a:noFill/>
          <a:ln w="9525">
            <a:noFill/>
            <a:miter lim="800000"/>
            <a:headEnd/>
            <a:tailEnd/>
          </a:ln>
        </p:spPr>
        <p:txBody>
          <a:bodyPr>
            <a:spAutoFit/>
          </a:bodyPr>
          <a:lstStyle/>
          <a:p>
            <a:r>
              <a:rPr lang="en-US" sz="1278">
                <a:solidFill>
                  <a:srgbClr val="595959"/>
                </a:solidFill>
                <a:latin typeface="Helvetica" pitchFamily="34" charset="0"/>
                <a:cs typeface="Helvetica" pitchFamily="34" charset="0"/>
              </a:rPr>
              <a:t>Planner</a:t>
            </a:r>
          </a:p>
        </p:txBody>
      </p:sp>
      <p:sp>
        <p:nvSpPr>
          <p:cNvPr id="79882" name="Rectangle 59"/>
          <p:cNvSpPr>
            <a:spLocks noChangeArrowheads="1"/>
          </p:cNvSpPr>
          <p:nvPr/>
        </p:nvSpPr>
        <p:spPr bwMode="auto">
          <a:xfrm>
            <a:off x="1879174" y="5209793"/>
            <a:ext cx="892528" cy="288990"/>
          </a:xfrm>
          <a:prstGeom prst="rect">
            <a:avLst/>
          </a:prstGeom>
          <a:noFill/>
          <a:ln w="9525">
            <a:noFill/>
            <a:miter lim="800000"/>
            <a:headEnd/>
            <a:tailEnd/>
          </a:ln>
        </p:spPr>
        <p:txBody>
          <a:bodyPr>
            <a:spAutoFit/>
          </a:bodyPr>
          <a:lstStyle/>
          <a:p>
            <a:pPr algn="r"/>
            <a:r>
              <a:rPr lang="en-US" sz="1278">
                <a:solidFill>
                  <a:srgbClr val="595959"/>
                </a:solidFill>
                <a:latin typeface="Helvetica" pitchFamily="34" charset="0"/>
                <a:cs typeface="Helvetica" pitchFamily="34" charset="0"/>
              </a:rPr>
              <a:t>Promoter</a:t>
            </a:r>
          </a:p>
        </p:txBody>
      </p:sp>
      <p:pic>
        <p:nvPicPr>
          <p:cNvPr id="79885" name="Picture 13"/>
          <p:cNvPicPr>
            <a:picLocks noChangeAspect="1" noChangeArrowheads="1"/>
          </p:cNvPicPr>
          <p:nvPr/>
        </p:nvPicPr>
        <p:blipFill>
          <a:blip r:embed="rId3"/>
          <a:srcRect/>
          <a:stretch>
            <a:fillRect/>
          </a:stretch>
        </p:blipFill>
        <p:spPr bwMode="auto">
          <a:xfrm>
            <a:off x="2693945" y="973666"/>
            <a:ext cx="2538971" cy="2944791"/>
          </a:xfrm>
          <a:prstGeom prst="rect">
            <a:avLst/>
          </a:prstGeom>
          <a:noFill/>
          <a:ln w="3175">
            <a:solidFill>
              <a:schemeClr val="tx1"/>
            </a:solidFill>
            <a:miter lim="800000"/>
            <a:headEnd/>
            <a:tailEnd/>
          </a:ln>
        </p:spPr>
      </p:pic>
    </p:spTree>
    <p:extLst>
      <p:ext uri="{BB962C8B-B14F-4D97-AF65-F5344CB8AC3E}">
        <p14:creationId xmlns:p14="http://schemas.microsoft.com/office/powerpoint/2010/main" val="294613864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5"/>
          <p:cNvSpPr>
            <a:spLocks/>
          </p:cNvSpPr>
          <p:nvPr/>
        </p:nvSpPr>
        <p:spPr bwMode="auto">
          <a:xfrm>
            <a:off x="1028700" y="1752600"/>
            <a:ext cx="10591800" cy="5715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184150" indent="-103188" eaLnBrk="0">
              <a:defRPr sz="5800">
                <a:solidFill>
                  <a:srgbClr val="000000"/>
                </a:solidFill>
                <a:latin typeface="Gill Sans"/>
                <a:ea typeface="Gill Sans"/>
                <a:cs typeface="Gill Sans"/>
                <a:sym typeface="Gill Sans"/>
              </a:defRPr>
            </a:lvl1pPr>
            <a:lvl2pPr marL="742950" indent="-285750" eaLnBrk="0">
              <a:defRPr sz="5800">
                <a:solidFill>
                  <a:srgbClr val="000000"/>
                </a:solidFill>
                <a:latin typeface="Gill Sans"/>
                <a:ea typeface="Gill Sans"/>
                <a:cs typeface="Gill Sans"/>
                <a:sym typeface="Gill Sans"/>
              </a:defRPr>
            </a:lvl2pPr>
            <a:lvl3pPr marL="1143000" indent="-228600" eaLnBrk="0">
              <a:defRPr sz="5800">
                <a:solidFill>
                  <a:srgbClr val="000000"/>
                </a:solidFill>
                <a:latin typeface="Gill Sans"/>
                <a:ea typeface="Gill Sans"/>
                <a:cs typeface="Gill Sans"/>
                <a:sym typeface="Gill Sans"/>
              </a:defRPr>
            </a:lvl3pPr>
            <a:lvl4pPr marL="1600200" indent="-228600" eaLnBrk="0">
              <a:defRPr sz="5800">
                <a:solidFill>
                  <a:srgbClr val="000000"/>
                </a:solidFill>
                <a:latin typeface="Gill Sans"/>
                <a:ea typeface="Gill Sans"/>
                <a:cs typeface="Gill Sans"/>
                <a:sym typeface="Gill Sans"/>
              </a:defRPr>
            </a:lvl4pPr>
            <a:lvl5pPr marL="2057400" indent="-228600" eaLnBrk="0">
              <a:defRPr sz="5800">
                <a:solidFill>
                  <a:srgbClr val="000000"/>
                </a:solidFill>
                <a:latin typeface="Gill Sans"/>
                <a:ea typeface="Gill Sans"/>
                <a:cs typeface="Gill Sans"/>
                <a:sym typeface="Gill Sans"/>
              </a:defRPr>
            </a:lvl5pPr>
            <a:lvl6pPr marL="2514600" indent="-228600" algn="ctr" eaLnBrk="0" fontAlgn="base" hangingPunct="0">
              <a:spcBef>
                <a:spcPct val="0"/>
              </a:spcBef>
              <a:spcAft>
                <a:spcPct val="0"/>
              </a:spcAft>
              <a:buClr>
                <a:srgbClr val="000000"/>
              </a:buClr>
              <a:defRPr sz="5800">
                <a:solidFill>
                  <a:srgbClr val="000000"/>
                </a:solidFill>
                <a:latin typeface="Gill Sans"/>
                <a:ea typeface="Gill Sans"/>
                <a:cs typeface="Gill Sans"/>
                <a:sym typeface="Gill Sans"/>
              </a:defRPr>
            </a:lvl6pPr>
            <a:lvl7pPr marL="2971800" indent="-228600" algn="ctr" eaLnBrk="0" fontAlgn="base" hangingPunct="0">
              <a:spcBef>
                <a:spcPct val="0"/>
              </a:spcBef>
              <a:spcAft>
                <a:spcPct val="0"/>
              </a:spcAft>
              <a:buClr>
                <a:srgbClr val="000000"/>
              </a:buClr>
              <a:defRPr sz="5800">
                <a:solidFill>
                  <a:srgbClr val="000000"/>
                </a:solidFill>
                <a:latin typeface="Gill Sans"/>
                <a:ea typeface="Gill Sans"/>
                <a:cs typeface="Gill Sans"/>
                <a:sym typeface="Gill Sans"/>
              </a:defRPr>
            </a:lvl7pPr>
            <a:lvl8pPr marL="3429000" indent="-228600" algn="ctr" eaLnBrk="0" fontAlgn="base" hangingPunct="0">
              <a:spcBef>
                <a:spcPct val="0"/>
              </a:spcBef>
              <a:spcAft>
                <a:spcPct val="0"/>
              </a:spcAft>
              <a:buClr>
                <a:srgbClr val="000000"/>
              </a:buClr>
              <a:defRPr sz="5800">
                <a:solidFill>
                  <a:srgbClr val="000000"/>
                </a:solidFill>
                <a:latin typeface="Gill Sans"/>
                <a:ea typeface="Gill Sans"/>
                <a:cs typeface="Gill Sans"/>
                <a:sym typeface="Gill Sans"/>
              </a:defRPr>
            </a:lvl8pPr>
            <a:lvl9pPr marL="3886200" indent="-228600" algn="ctr" eaLnBrk="0" fontAlgn="base" hangingPunct="0">
              <a:spcBef>
                <a:spcPct val="0"/>
              </a:spcBef>
              <a:spcAft>
                <a:spcPct val="0"/>
              </a:spcAft>
              <a:buClr>
                <a:srgbClr val="000000"/>
              </a:buClr>
              <a:defRPr sz="5800">
                <a:solidFill>
                  <a:srgbClr val="000000"/>
                </a:solidFill>
                <a:latin typeface="Gill Sans"/>
                <a:ea typeface="Gill Sans"/>
                <a:cs typeface="Gill Sans"/>
                <a:sym typeface="Gill Sans"/>
              </a:defRPr>
            </a:lvl9pPr>
          </a:lstStyle>
          <a:p>
            <a:pPr algn="l" eaLnBrk="1">
              <a:spcBef>
                <a:spcPts val="1000"/>
              </a:spcBef>
              <a:buSzPct val="69000"/>
              <a:buFont typeface="Lucida Grande"/>
              <a:buChar char="‣"/>
            </a:pPr>
            <a:r>
              <a:rPr lang="en-US" altLang="en-US" sz="2800" dirty="0">
                <a:latin typeface="Helvetica" panose="020B0604020202020204" pitchFamily="34" charset="0"/>
                <a:sym typeface="Helvetica" panose="020B0604020202020204" pitchFamily="34" charset="0"/>
              </a:rPr>
              <a:t>Email/online Surveys</a:t>
            </a:r>
          </a:p>
          <a:p>
            <a:pPr algn="l" eaLnBrk="1">
              <a:spcBef>
                <a:spcPts val="1000"/>
              </a:spcBef>
              <a:buSzPct val="69000"/>
              <a:buFont typeface="Lucida Grande"/>
              <a:buChar char="‣"/>
            </a:pPr>
            <a:r>
              <a:rPr lang="en-US" altLang="en-US" sz="2800" dirty="0">
                <a:latin typeface="Helvetica" panose="020B0604020202020204" pitchFamily="34" charset="0"/>
                <a:sym typeface="Helvetica" panose="020B0604020202020204" pitchFamily="34" charset="0"/>
              </a:rPr>
              <a:t>User Interviews</a:t>
            </a:r>
          </a:p>
          <a:p>
            <a:pPr algn="l" eaLnBrk="1">
              <a:spcBef>
                <a:spcPts val="1000"/>
              </a:spcBef>
              <a:buSzPct val="69000"/>
              <a:buFont typeface="Lucida Grande"/>
              <a:buChar char="‣"/>
            </a:pPr>
            <a:r>
              <a:rPr lang="en-US" altLang="en-US" sz="2800" dirty="0">
                <a:latin typeface="Helvetica" panose="020B0604020202020204" pitchFamily="34" charset="0"/>
                <a:sym typeface="Helvetica" panose="020B0604020202020204" pitchFamily="34" charset="0"/>
              </a:rPr>
              <a:t>Card Sorting</a:t>
            </a:r>
          </a:p>
          <a:p>
            <a:pPr algn="l" eaLnBrk="1">
              <a:spcBef>
                <a:spcPts val="1000"/>
              </a:spcBef>
              <a:buSzPct val="69000"/>
              <a:buFont typeface="Lucida Grande"/>
              <a:buChar char="‣"/>
            </a:pPr>
            <a:r>
              <a:rPr lang="en-US" altLang="en-US" sz="2800" dirty="0">
                <a:latin typeface="Helvetica" panose="020B0604020202020204" pitchFamily="34" charset="0"/>
                <a:sym typeface="Helvetica" panose="020B0604020202020204" pitchFamily="34" charset="0"/>
              </a:rPr>
              <a:t>Contextual Inquiry</a:t>
            </a:r>
          </a:p>
          <a:p>
            <a:pPr algn="l" eaLnBrk="1">
              <a:spcBef>
                <a:spcPts val="1000"/>
              </a:spcBef>
              <a:buSzPct val="69000"/>
              <a:buFont typeface="Lucida Grande"/>
              <a:buChar char="‣"/>
            </a:pPr>
            <a:r>
              <a:rPr lang="en-US" altLang="en-US" sz="2800" dirty="0">
                <a:latin typeface="Helvetica" panose="020B0604020202020204" pitchFamily="34" charset="0"/>
                <a:sym typeface="Helvetica" panose="020B0604020202020204" pitchFamily="34" charset="0"/>
              </a:rPr>
              <a:t>Task Analysis</a:t>
            </a:r>
          </a:p>
          <a:p>
            <a:pPr algn="l" eaLnBrk="1">
              <a:spcBef>
                <a:spcPts val="1000"/>
              </a:spcBef>
              <a:buSzPct val="69000"/>
              <a:buFont typeface="Lucida Grande"/>
              <a:buChar char="‣"/>
            </a:pPr>
            <a:r>
              <a:rPr lang="en-US" altLang="en-US" sz="2800" dirty="0">
                <a:latin typeface="Helvetica" panose="020B0604020202020204" pitchFamily="34" charset="0"/>
                <a:sym typeface="Helvetica" panose="020B0604020202020204" pitchFamily="34" charset="0"/>
              </a:rPr>
              <a:t>Diaries/Journaling</a:t>
            </a:r>
          </a:p>
          <a:p>
            <a:pPr algn="l" eaLnBrk="1">
              <a:spcBef>
                <a:spcPts val="1000"/>
              </a:spcBef>
              <a:buSzPct val="69000"/>
              <a:buFont typeface="Lucida Grande"/>
              <a:buChar char="‣"/>
            </a:pPr>
            <a:r>
              <a:rPr lang="en-US" altLang="en-US" sz="2800" dirty="0">
                <a:latin typeface="Helvetica" panose="020B0604020202020204" pitchFamily="34" charset="0"/>
                <a:sym typeface="Helvetica" panose="020B0604020202020204" pitchFamily="34" charset="0"/>
              </a:rPr>
              <a:t>Concept Testing</a:t>
            </a:r>
          </a:p>
          <a:p>
            <a:pPr algn="l" eaLnBrk="1">
              <a:spcBef>
                <a:spcPts val="1000"/>
              </a:spcBef>
              <a:buSzPct val="69000"/>
              <a:buFont typeface="Lucida Grande"/>
              <a:buChar char="‣"/>
            </a:pPr>
            <a:r>
              <a:rPr lang="en-US" altLang="en-US" sz="2800" dirty="0">
                <a:latin typeface="Helvetica" panose="020B0604020202020204" pitchFamily="34" charset="0"/>
                <a:sym typeface="Helvetica" panose="020B0604020202020204" pitchFamily="34" charset="0"/>
              </a:rPr>
              <a:t>Usability Testing</a:t>
            </a:r>
          </a:p>
          <a:p>
            <a:pPr algn="l" eaLnBrk="1">
              <a:spcBef>
                <a:spcPts val="1000"/>
              </a:spcBef>
              <a:buSzPct val="69000"/>
              <a:buFont typeface="Lucida Grande"/>
              <a:buChar char="‣"/>
            </a:pPr>
            <a:r>
              <a:rPr lang="en-US" altLang="en-US" sz="2800" dirty="0">
                <a:latin typeface="Helvetica" panose="020B0604020202020204" pitchFamily="34" charset="0"/>
                <a:sym typeface="Helvetica" panose="020B0604020202020204" pitchFamily="34" charset="0"/>
              </a:rPr>
              <a:t>Eye-tracking</a:t>
            </a:r>
          </a:p>
        </p:txBody>
      </p:sp>
      <p:sp>
        <p:nvSpPr>
          <p:cNvPr id="5" name="Line 2"/>
          <p:cNvSpPr>
            <a:spLocks noChangeShapeType="1"/>
          </p:cNvSpPr>
          <p:nvPr/>
        </p:nvSpPr>
        <p:spPr bwMode="auto">
          <a:xfrm>
            <a:off x="635000" y="635000"/>
            <a:ext cx="11734800"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GB"/>
          </a:p>
        </p:txBody>
      </p:sp>
      <p:sp>
        <p:nvSpPr>
          <p:cNvPr id="6" name="Line 3"/>
          <p:cNvSpPr>
            <a:spLocks noChangeShapeType="1"/>
          </p:cNvSpPr>
          <p:nvPr/>
        </p:nvSpPr>
        <p:spPr bwMode="auto">
          <a:xfrm>
            <a:off x="635000" y="1219200"/>
            <a:ext cx="11734800"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GB"/>
          </a:p>
        </p:txBody>
      </p:sp>
      <p:sp>
        <p:nvSpPr>
          <p:cNvPr id="7" name="AutoShape 4"/>
          <p:cNvSpPr>
            <a:spLocks/>
          </p:cNvSpPr>
          <p:nvPr/>
        </p:nvSpPr>
        <p:spPr bwMode="auto">
          <a:xfrm>
            <a:off x="635000" y="736600"/>
            <a:ext cx="7734300" cy="4318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a:defRPr sz="5800">
                <a:solidFill>
                  <a:srgbClr val="000000"/>
                </a:solidFill>
                <a:latin typeface="Gill Sans"/>
                <a:ea typeface="Gill Sans"/>
                <a:cs typeface="Gill Sans"/>
                <a:sym typeface="Gill Sans"/>
              </a:defRPr>
            </a:lvl1pPr>
            <a:lvl2pPr marL="742950" indent="-285750" eaLnBrk="0">
              <a:defRPr sz="5800">
                <a:solidFill>
                  <a:srgbClr val="000000"/>
                </a:solidFill>
                <a:latin typeface="Gill Sans"/>
                <a:ea typeface="Gill Sans"/>
                <a:cs typeface="Gill Sans"/>
                <a:sym typeface="Gill Sans"/>
              </a:defRPr>
            </a:lvl2pPr>
            <a:lvl3pPr marL="1143000" indent="-228600" eaLnBrk="0">
              <a:defRPr sz="5800">
                <a:solidFill>
                  <a:srgbClr val="000000"/>
                </a:solidFill>
                <a:latin typeface="Gill Sans"/>
                <a:ea typeface="Gill Sans"/>
                <a:cs typeface="Gill Sans"/>
                <a:sym typeface="Gill Sans"/>
              </a:defRPr>
            </a:lvl3pPr>
            <a:lvl4pPr marL="1600200" indent="-228600" eaLnBrk="0">
              <a:defRPr sz="5800">
                <a:solidFill>
                  <a:srgbClr val="000000"/>
                </a:solidFill>
                <a:latin typeface="Gill Sans"/>
                <a:ea typeface="Gill Sans"/>
                <a:cs typeface="Gill Sans"/>
                <a:sym typeface="Gill Sans"/>
              </a:defRPr>
            </a:lvl4pPr>
            <a:lvl5pPr marL="2057400" indent="-228600" eaLnBrk="0">
              <a:defRPr sz="5800">
                <a:solidFill>
                  <a:srgbClr val="000000"/>
                </a:solidFill>
                <a:latin typeface="Gill Sans"/>
                <a:ea typeface="Gill Sans"/>
                <a:cs typeface="Gill Sans"/>
                <a:sym typeface="Gill Sans"/>
              </a:defRPr>
            </a:lvl5pPr>
            <a:lvl6pPr marL="2514600" indent="-228600" algn="ctr" eaLnBrk="0" fontAlgn="base" hangingPunct="0">
              <a:spcBef>
                <a:spcPct val="0"/>
              </a:spcBef>
              <a:spcAft>
                <a:spcPct val="0"/>
              </a:spcAft>
              <a:buClr>
                <a:srgbClr val="000000"/>
              </a:buClr>
              <a:defRPr sz="5800">
                <a:solidFill>
                  <a:srgbClr val="000000"/>
                </a:solidFill>
                <a:latin typeface="Gill Sans"/>
                <a:ea typeface="Gill Sans"/>
                <a:cs typeface="Gill Sans"/>
                <a:sym typeface="Gill Sans"/>
              </a:defRPr>
            </a:lvl6pPr>
            <a:lvl7pPr marL="2971800" indent="-228600" algn="ctr" eaLnBrk="0" fontAlgn="base" hangingPunct="0">
              <a:spcBef>
                <a:spcPct val="0"/>
              </a:spcBef>
              <a:spcAft>
                <a:spcPct val="0"/>
              </a:spcAft>
              <a:buClr>
                <a:srgbClr val="000000"/>
              </a:buClr>
              <a:defRPr sz="5800">
                <a:solidFill>
                  <a:srgbClr val="000000"/>
                </a:solidFill>
                <a:latin typeface="Gill Sans"/>
                <a:ea typeface="Gill Sans"/>
                <a:cs typeface="Gill Sans"/>
                <a:sym typeface="Gill Sans"/>
              </a:defRPr>
            </a:lvl7pPr>
            <a:lvl8pPr marL="3429000" indent="-228600" algn="ctr" eaLnBrk="0" fontAlgn="base" hangingPunct="0">
              <a:spcBef>
                <a:spcPct val="0"/>
              </a:spcBef>
              <a:spcAft>
                <a:spcPct val="0"/>
              </a:spcAft>
              <a:buClr>
                <a:srgbClr val="000000"/>
              </a:buClr>
              <a:defRPr sz="5800">
                <a:solidFill>
                  <a:srgbClr val="000000"/>
                </a:solidFill>
                <a:latin typeface="Gill Sans"/>
                <a:ea typeface="Gill Sans"/>
                <a:cs typeface="Gill Sans"/>
                <a:sym typeface="Gill Sans"/>
              </a:defRPr>
            </a:lvl8pPr>
            <a:lvl9pPr marL="3886200" indent="-228600" algn="ctr" eaLnBrk="0" fontAlgn="base" hangingPunct="0">
              <a:spcBef>
                <a:spcPct val="0"/>
              </a:spcBef>
              <a:spcAft>
                <a:spcPct val="0"/>
              </a:spcAft>
              <a:buClr>
                <a:srgbClr val="000000"/>
              </a:buClr>
              <a:defRPr sz="5800">
                <a:solidFill>
                  <a:srgbClr val="000000"/>
                </a:solidFill>
                <a:latin typeface="Gill Sans"/>
                <a:ea typeface="Gill Sans"/>
                <a:cs typeface="Gill Sans"/>
                <a:sym typeface="Gill Sans"/>
              </a:defRPr>
            </a:lvl9pPr>
          </a:lstStyle>
          <a:p>
            <a:pPr algn="l" eaLnBrk="1">
              <a:lnSpc>
                <a:spcPts val="3200"/>
              </a:lnSpc>
            </a:pPr>
            <a:r>
              <a:rPr lang="en-US" altLang="en-US" sz="3200" b="1" dirty="0">
                <a:latin typeface="Helvetica-Bold" charset="0"/>
                <a:sym typeface="Helvetica-Bold" charset="0"/>
              </a:rPr>
              <a:t>RESEARCH METHODS</a:t>
            </a:r>
            <a:endParaRPr lang="en-US" altLang="en-US" dirty="0"/>
          </a:p>
        </p:txBody>
      </p:sp>
      <p:sp>
        <p:nvSpPr>
          <p:cNvPr id="8" name="Rectangle 7"/>
          <p:cNvSpPr/>
          <p:nvPr/>
        </p:nvSpPr>
        <p:spPr bwMode="auto">
          <a:xfrm>
            <a:off x="2159000" y="6775450"/>
            <a:ext cx="9677400" cy="457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2" name="Picture 1"/>
          <p:cNvPicPr>
            <a:picLocks noChangeAspect="1"/>
          </p:cNvPicPr>
          <p:nvPr/>
        </p:nvPicPr>
        <p:blipFill>
          <a:blip r:embed="rId2"/>
          <a:stretch>
            <a:fillRect/>
          </a:stretch>
        </p:blipFill>
        <p:spPr>
          <a:xfrm>
            <a:off x="6121400" y="1695449"/>
            <a:ext cx="6148176" cy="2879458"/>
          </a:xfrm>
          <a:prstGeom prst="rect">
            <a:avLst/>
          </a:prstGeom>
        </p:spPr>
      </p:pic>
      <p:pic>
        <p:nvPicPr>
          <p:cNvPr id="3" name="Picture 2"/>
          <p:cNvPicPr>
            <a:picLocks noChangeAspect="1"/>
          </p:cNvPicPr>
          <p:nvPr/>
        </p:nvPicPr>
        <p:blipFill>
          <a:blip r:embed="rId3"/>
          <a:stretch>
            <a:fillRect/>
          </a:stretch>
        </p:blipFill>
        <p:spPr>
          <a:xfrm>
            <a:off x="9550400" y="4870449"/>
            <a:ext cx="2428875" cy="1876425"/>
          </a:xfrm>
          <a:prstGeom prst="rect">
            <a:avLst/>
          </a:prstGeom>
        </p:spPr>
      </p:pic>
    </p:spTree>
    <p:extLst>
      <p:ext uri="{BB962C8B-B14F-4D97-AF65-F5344CB8AC3E}">
        <p14:creationId xmlns:p14="http://schemas.microsoft.com/office/powerpoint/2010/main" val="269222244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US" smtClean="0">
                <a:latin typeface="Helvetica" pitchFamily="34" charset="0"/>
                <a:ea typeface="Geneva"/>
                <a:cs typeface="Helvetica" pitchFamily="34" charset="0"/>
              </a:rPr>
              <a:t>Personas</a:t>
            </a:r>
          </a:p>
        </p:txBody>
      </p:sp>
      <p:sp>
        <p:nvSpPr>
          <p:cNvPr id="76805" name="Content Placeholder 2"/>
          <p:cNvSpPr>
            <a:spLocks/>
          </p:cNvSpPr>
          <p:nvPr/>
        </p:nvSpPr>
        <p:spPr bwMode="auto">
          <a:xfrm>
            <a:off x="1877484" y="973667"/>
            <a:ext cx="4868333" cy="5760861"/>
          </a:xfrm>
          <a:prstGeom prst="rect">
            <a:avLst/>
          </a:prstGeom>
          <a:noFill/>
          <a:ln w="9525">
            <a:noFill/>
            <a:miter lim="800000"/>
            <a:headEnd/>
            <a:tailEnd/>
          </a:ln>
        </p:spPr>
        <p:txBody>
          <a:bodyPr>
            <a:normAutofit fontScale="32500" lnSpcReduction="20000"/>
          </a:bodyPr>
          <a:lstStyle/>
          <a:p>
            <a:pPr marL="365120" indent="-365120" eaLnBrk="0" hangingPunct="0">
              <a:spcBef>
                <a:spcPct val="20000"/>
              </a:spcBef>
              <a:defRPr/>
            </a:pPr>
            <a:r>
              <a:rPr lang="en-US" sz="2556" b="1" dirty="0">
                <a:solidFill>
                  <a:srgbClr val="FF6600"/>
                </a:solidFill>
                <a:latin typeface="Helvetica" charset="0"/>
                <a:ea typeface="Geneva" charset="-128"/>
                <a:cs typeface="Helvetica" charset="0"/>
              </a:rPr>
              <a:t>Donny, 38</a:t>
            </a:r>
          </a:p>
          <a:p>
            <a:pPr marL="365120" indent="-365120" eaLnBrk="0" hangingPunct="0">
              <a:spcBef>
                <a:spcPct val="20000"/>
              </a:spcBef>
              <a:defRPr/>
            </a:pPr>
            <a:r>
              <a:rPr lang="en-US" sz="2130" b="1" dirty="0">
                <a:solidFill>
                  <a:srgbClr val="7F7F7F"/>
                </a:solidFill>
                <a:latin typeface="Helvetica" charset="0"/>
                <a:ea typeface="Geneva" charset="-128"/>
                <a:cs typeface="Helvetica" charset="0"/>
              </a:rPr>
              <a:t>The local comedian</a:t>
            </a:r>
          </a:p>
          <a:p>
            <a:pPr marL="365120" eaLnBrk="0" hangingPunct="0">
              <a:spcBef>
                <a:spcPct val="20000"/>
              </a:spcBef>
              <a:defRPr/>
            </a:pPr>
            <a:r>
              <a:rPr lang="en-US" sz="6176" dirty="0">
                <a:solidFill>
                  <a:srgbClr val="FC4B04"/>
                </a:solidFill>
                <a:latin typeface="Helvetica" charset="0"/>
                <a:ea typeface="Geneva" charset="-128"/>
                <a:cs typeface="Helvetica" charset="0"/>
              </a:rPr>
              <a:t>Location: </a:t>
            </a:r>
          </a:p>
          <a:p>
            <a:pPr marL="365120" eaLnBrk="0" hangingPunct="0">
              <a:spcBef>
                <a:spcPct val="20000"/>
              </a:spcBef>
              <a:defRPr/>
            </a:pPr>
            <a:r>
              <a:rPr lang="en-US" sz="6176" dirty="0">
                <a:solidFill>
                  <a:srgbClr val="7F7F7F"/>
                </a:solidFill>
                <a:latin typeface="Helvetica" charset="0"/>
                <a:ea typeface="Geneva" charset="-128"/>
                <a:cs typeface="Helvetica" charset="0"/>
              </a:rPr>
              <a:t>East Village</a:t>
            </a:r>
            <a:endParaRPr lang="en-US" sz="6176" dirty="0">
              <a:solidFill>
                <a:srgbClr val="FC4B04"/>
              </a:solidFill>
              <a:latin typeface="Helvetica" charset="0"/>
              <a:ea typeface="Geneva" charset="-128"/>
              <a:cs typeface="Helvetica" charset="0"/>
            </a:endParaRPr>
          </a:p>
          <a:p>
            <a:pPr marL="365120" eaLnBrk="0" hangingPunct="0">
              <a:spcBef>
                <a:spcPct val="20000"/>
              </a:spcBef>
              <a:defRPr/>
            </a:pPr>
            <a:r>
              <a:rPr lang="en-US" sz="6176" dirty="0">
                <a:solidFill>
                  <a:srgbClr val="FC4B04"/>
                </a:solidFill>
                <a:latin typeface="Helvetica" charset="0"/>
                <a:ea typeface="Geneva" charset="-128"/>
                <a:cs typeface="Helvetica" charset="0"/>
              </a:rPr>
              <a:t>Attitude: </a:t>
            </a:r>
          </a:p>
          <a:p>
            <a:pPr marL="365120" eaLnBrk="0" hangingPunct="0">
              <a:spcBef>
                <a:spcPct val="20000"/>
              </a:spcBef>
              <a:defRPr/>
            </a:pPr>
            <a:r>
              <a:rPr lang="en-US" sz="6176" dirty="0">
                <a:solidFill>
                  <a:srgbClr val="7F7F7F"/>
                </a:solidFill>
                <a:latin typeface="Helvetica" charset="0"/>
                <a:ea typeface="Geneva" charset="-128"/>
                <a:cs typeface="Helvetica" charset="0"/>
              </a:rPr>
              <a:t>Laidback, loosely organized</a:t>
            </a:r>
          </a:p>
          <a:p>
            <a:pPr marL="365120" eaLnBrk="0" hangingPunct="0">
              <a:spcBef>
                <a:spcPct val="20000"/>
              </a:spcBef>
              <a:defRPr/>
            </a:pPr>
            <a:r>
              <a:rPr lang="en-US" sz="6176" dirty="0">
                <a:solidFill>
                  <a:srgbClr val="FC4B04"/>
                </a:solidFill>
                <a:latin typeface="Helvetica" charset="0"/>
                <a:ea typeface="Geneva" charset="-128"/>
                <a:cs typeface="Helvetica" charset="0"/>
              </a:rPr>
              <a:t>Financial Perspective: </a:t>
            </a:r>
          </a:p>
          <a:p>
            <a:pPr marL="365120" eaLnBrk="0" hangingPunct="0">
              <a:spcBef>
                <a:spcPct val="20000"/>
              </a:spcBef>
              <a:defRPr/>
            </a:pPr>
            <a:r>
              <a:rPr lang="en-US" sz="6176" dirty="0">
                <a:solidFill>
                  <a:srgbClr val="7F7F7F"/>
                </a:solidFill>
                <a:latin typeface="Helvetica" charset="0"/>
                <a:ea typeface="Geneva" charset="-128"/>
                <a:cs typeface="Helvetica" charset="0"/>
              </a:rPr>
              <a:t>Frugal, paycheck to paycheck</a:t>
            </a:r>
          </a:p>
          <a:p>
            <a:pPr marL="365120" eaLnBrk="0" hangingPunct="0">
              <a:spcBef>
                <a:spcPct val="20000"/>
              </a:spcBef>
              <a:defRPr/>
            </a:pPr>
            <a:r>
              <a:rPr lang="en-US" sz="6176" dirty="0">
                <a:solidFill>
                  <a:srgbClr val="FC4B04"/>
                </a:solidFill>
                <a:latin typeface="Helvetica" charset="0"/>
                <a:ea typeface="Geneva" charset="-128"/>
                <a:cs typeface="Helvetica" charset="0"/>
              </a:rPr>
              <a:t>Online Habits: </a:t>
            </a:r>
          </a:p>
          <a:p>
            <a:pPr marL="365120" eaLnBrk="0" hangingPunct="0">
              <a:spcBef>
                <a:spcPct val="20000"/>
              </a:spcBef>
              <a:defRPr/>
            </a:pPr>
            <a:r>
              <a:rPr lang="en-US" sz="6176" dirty="0">
                <a:solidFill>
                  <a:srgbClr val="7F7F7F"/>
                </a:solidFill>
                <a:latin typeface="Helvetica" charset="0"/>
                <a:ea typeface="Geneva" charset="-128"/>
                <a:cs typeface="Helvetica" charset="0"/>
              </a:rPr>
              <a:t>Spends time networking, promoting his act online, haunts comedy sites</a:t>
            </a:r>
          </a:p>
          <a:p>
            <a:pPr marL="365120" eaLnBrk="0" hangingPunct="0">
              <a:spcBef>
                <a:spcPct val="20000"/>
              </a:spcBef>
              <a:defRPr/>
            </a:pPr>
            <a:r>
              <a:rPr lang="en-US" sz="6176" dirty="0">
                <a:solidFill>
                  <a:srgbClr val="FC4B04"/>
                </a:solidFill>
                <a:latin typeface="Helvetica" charset="0"/>
                <a:ea typeface="Geneva" charset="-128"/>
                <a:cs typeface="Helvetica" charset="0"/>
              </a:rPr>
              <a:t>Events: </a:t>
            </a:r>
          </a:p>
          <a:p>
            <a:pPr marL="365120" eaLnBrk="0" hangingPunct="0">
              <a:spcBef>
                <a:spcPct val="20000"/>
              </a:spcBef>
              <a:defRPr/>
            </a:pPr>
            <a:r>
              <a:rPr lang="en-US" sz="6176" dirty="0">
                <a:solidFill>
                  <a:srgbClr val="7F7F7F"/>
                </a:solidFill>
                <a:latin typeface="Helvetica" charset="0"/>
                <a:ea typeface="Geneva" charset="-128"/>
                <a:cs typeface="Helvetica" charset="0"/>
              </a:rPr>
              <a:t>Comedy slams, variety shows</a:t>
            </a:r>
          </a:p>
          <a:p>
            <a:pPr marL="365120" eaLnBrk="0" hangingPunct="0">
              <a:spcBef>
                <a:spcPct val="20000"/>
              </a:spcBef>
              <a:defRPr/>
            </a:pPr>
            <a:r>
              <a:rPr lang="en-US" sz="6176" dirty="0">
                <a:solidFill>
                  <a:srgbClr val="FC4B04"/>
                </a:solidFill>
                <a:latin typeface="Helvetica" charset="0"/>
                <a:ea typeface="Geneva" charset="-128"/>
                <a:cs typeface="Helvetica" charset="0"/>
              </a:rPr>
              <a:t>Quote: </a:t>
            </a:r>
          </a:p>
          <a:p>
            <a:pPr marL="365120" eaLnBrk="0" hangingPunct="0">
              <a:spcBef>
                <a:spcPct val="20000"/>
              </a:spcBef>
              <a:defRPr/>
            </a:pPr>
            <a:r>
              <a:rPr lang="en-US" sz="6176" dirty="0">
                <a:solidFill>
                  <a:srgbClr val="7F7F7F"/>
                </a:solidFill>
                <a:latin typeface="Helvetica" charset="0"/>
                <a:ea typeface="Geneva" charset="-128"/>
                <a:cs typeface="Helvetica" charset="0"/>
              </a:rPr>
              <a:t>“I land a few comedy gigs around the city and I want to promote them better.”</a:t>
            </a:r>
          </a:p>
        </p:txBody>
      </p:sp>
      <p:cxnSp>
        <p:nvCxnSpPr>
          <p:cNvPr id="15" name="Straight Connector 14"/>
          <p:cNvCxnSpPr>
            <a:cxnSpLocks noChangeShapeType="1"/>
          </p:cNvCxnSpPr>
          <p:nvPr/>
        </p:nvCxnSpPr>
        <p:spPr bwMode="auto">
          <a:xfrm rot="5400000">
            <a:off x="8016994" y="5465042"/>
            <a:ext cx="1947333" cy="3381"/>
          </a:xfrm>
          <a:prstGeom prst="line">
            <a:avLst/>
          </a:prstGeom>
          <a:noFill/>
          <a:ln w="38100">
            <a:solidFill>
              <a:srgbClr val="FF6600"/>
            </a:solidFill>
            <a:round/>
            <a:headEnd/>
            <a:tailEnd/>
          </a:ln>
          <a:effectLst>
            <a:outerShdw dist="20000" dir="5400000" rotWithShape="0">
              <a:srgbClr val="808080">
                <a:alpha val="37999"/>
              </a:srgbClr>
            </a:outerShdw>
          </a:effectLst>
        </p:spPr>
      </p:cxnSp>
      <p:cxnSp>
        <p:nvCxnSpPr>
          <p:cNvPr id="16" name="Straight Connector 15"/>
          <p:cNvCxnSpPr>
            <a:cxnSpLocks noChangeShapeType="1"/>
          </p:cNvCxnSpPr>
          <p:nvPr/>
        </p:nvCxnSpPr>
        <p:spPr bwMode="auto">
          <a:xfrm>
            <a:off x="7800622" y="5466733"/>
            <a:ext cx="2353028" cy="1691"/>
          </a:xfrm>
          <a:prstGeom prst="line">
            <a:avLst/>
          </a:prstGeom>
          <a:noFill/>
          <a:ln w="38100">
            <a:solidFill>
              <a:srgbClr val="FF6600"/>
            </a:solidFill>
            <a:round/>
            <a:headEnd/>
            <a:tailEnd/>
          </a:ln>
          <a:effectLst>
            <a:outerShdw dist="20000" dir="5400000" rotWithShape="0">
              <a:srgbClr val="808080">
                <a:alpha val="37999"/>
              </a:srgbClr>
            </a:outerShdw>
          </a:effectLst>
        </p:spPr>
      </p:cxnSp>
      <p:pic>
        <p:nvPicPr>
          <p:cNvPr id="81928" name="Picture 41" descr="iconman.png"/>
          <p:cNvPicPr>
            <a:picLocks noChangeAspect="1"/>
          </p:cNvPicPr>
          <p:nvPr/>
        </p:nvPicPr>
        <p:blipFill>
          <a:blip r:embed="rId2"/>
          <a:srcRect/>
          <a:stretch>
            <a:fillRect/>
          </a:stretch>
        </p:blipFill>
        <p:spPr bwMode="auto">
          <a:xfrm>
            <a:off x="8530873" y="5956947"/>
            <a:ext cx="295819" cy="483453"/>
          </a:xfrm>
          <a:prstGeom prst="rect">
            <a:avLst/>
          </a:prstGeom>
          <a:noFill/>
          <a:ln w="9525">
            <a:noFill/>
            <a:miter lim="800000"/>
            <a:headEnd/>
            <a:tailEnd/>
          </a:ln>
        </p:spPr>
      </p:pic>
      <p:sp>
        <p:nvSpPr>
          <p:cNvPr id="81929" name="Rectangle 54"/>
          <p:cNvSpPr>
            <a:spLocks noChangeArrowheads="1"/>
          </p:cNvSpPr>
          <p:nvPr/>
        </p:nvSpPr>
        <p:spPr bwMode="auto">
          <a:xfrm>
            <a:off x="8103203" y="6440399"/>
            <a:ext cx="1778294" cy="288990"/>
          </a:xfrm>
          <a:prstGeom prst="rect">
            <a:avLst/>
          </a:prstGeom>
          <a:noFill/>
          <a:ln w="9525">
            <a:noFill/>
            <a:miter lim="800000"/>
            <a:headEnd/>
            <a:tailEnd/>
          </a:ln>
        </p:spPr>
        <p:txBody>
          <a:bodyPr>
            <a:spAutoFit/>
          </a:bodyPr>
          <a:lstStyle/>
          <a:p>
            <a:pPr algn="ctr"/>
            <a:r>
              <a:rPr lang="en-US" sz="1278" dirty="0">
                <a:solidFill>
                  <a:srgbClr val="595959"/>
                </a:solidFill>
                <a:latin typeface="Helvetica" pitchFamily="34" charset="0"/>
                <a:cs typeface="Helvetica" pitchFamily="34" charset="0"/>
              </a:rPr>
              <a:t>Small Budget</a:t>
            </a:r>
          </a:p>
        </p:txBody>
      </p:sp>
      <p:sp>
        <p:nvSpPr>
          <p:cNvPr id="81930" name="Rectangle 55"/>
          <p:cNvSpPr>
            <a:spLocks noChangeArrowheads="1"/>
          </p:cNvSpPr>
          <p:nvPr/>
        </p:nvSpPr>
        <p:spPr bwMode="auto">
          <a:xfrm>
            <a:off x="8099822" y="4198937"/>
            <a:ext cx="1778294" cy="288990"/>
          </a:xfrm>
          <a:prstGeom prst="rect">
            <a:avLst/>
          </a:prstGeom>
          <a:noFill/>
          <a:ln w="9525">
            <a:noFill/>
            <a:miter lim="800000"/>
            <a:headEnd/>
            <a:tailEnd/>
          </a:ln>
        </p:spPr>
        <p:txBody>
          <a:bodyPr>
            <a:spAutoFit/>
          </a:bodyPr>
          <a:lstStyle/>
          <a:p>
            <a:pPr algn="ctr"/>
            <a:r>
              <a:rPr lang="en-US" sz="1278" dirty="0">
                <a:solidFill>
                  <a:srgbClr val="595959"/>
                </a:solidFill>
                <a:latin typeface="Helvetica" pitchFamily="34" charset="0"/>
                <a:cs typeface="Helvetica" pitchFamily="34" charset="0"/>
              </a:rPr>
              <a:t>Big Budget</a:t>
            </a:r>
          </a:p>
        </p:txBody>
      </p:sp>
      <p:sp>
        <p:nvSpPr>
          <p:cNvPr id="81931" name="Rectangle 56"/>
          <p:cNvSpPr>
            <a:spLocks noChangeArrowheads="1"/>
          </p:cNvSpPr>
          <p:nvPr/>
        </p:nvSpPr>
        <p:spPr bwMode="auto">
          <a:xfrm>
            <a:off x="10113081" y="5319669"/>
            <a:ext cx="999023" cy="288990"/>
          </a:xfrm>
          <a:prstGeom prst="rect">
            <a:avLst/>
          </a:prstGeom>
          <a:noFill/>
          <a:ln w="9525">
            <a:noFill/>
            <a:miter lim="800000"/>
            <a:headEnd/>
            <a:tailEnd/>
          </a:ln>
        </p:spPr>
        <p:txBody>
          <a:bodyPr>
            <a:spAutoFit/>
          </a:bodyPr>
          <a:lstStyle/>
          <a:p>
            <a:r>
              <a:rPr lang="en-US" sz="1278">
                <a:solidFill>
                  <a:srgbClr val="595959"/>
                </a:solidFill>
                <a:latin typeface="Helvetica" pitchFamily="34" charset="0"/>
                <a:cs typeface="Helvetica" pitchFamily="34" charset="0"/>
              </a:rPr>
              <a:t>Planned</a:t>
            </a:r>
          </a:p>
        </p:txBody>
      </p:sp>
      <p:sp>
        <p:nvSpPr>
          <p:cNvPr id="81932" name="Rectangle 59"/>
          <p:cNvSpPr>
            <a:spLocks noChangeArrowheads="1"/>
          </p:cNvSpPr>
          <p:nvPr/>
        </p:nvSpPr>
        <p:spPr bwMode="auto">
          <a:xfrm>
            <a:off x="6908094" y="5304455"/>
            <a:ext cx="892528" cy="288990"/>
          </a:xfrm>
          <a:prstGeom prst="rect">
            <a:avLst/>
          </a:prstGeom>
          <a:noFill/>
          <a:ln w="9525">
            <a:noFill/>
            <a:miter lim="800000"/>
            <a:headEnd/>
            <a:tailEnd/>
          </a:ln>
        </p:spPr>
        <p:txBody>
          <a:bodyPr wrap="square">
            <a:spAutoFit/>
          </a:bodyPr>
          <a:lstStyle/>
          <a:p>
            <a:pPr algn="r"/>
            <a:r>
              <a:rPr lang="en-US" sz="1278" dirty="0">
                <a:solidFill>
                  <a:srgbClr val="595959"/>
                </a:solidFill>
                <a:latin typeface="Helvetica" pitchFamily="34" charset="0"/>
                <a:cs typeface="Helvetica" pitchFamily="34" charset="0"/>
              </a:rPr>
              <a:t>Promoter</a:t>
            </a:r>
          </a:p>
        </p:txBody>
      </p:sp>
      <p:pic>
        <p:nvPicPr>
          <p:cNvPr id="81933" name="Picture 14" descr="fuuy man"/>
          <p:cNvPicPr>
            <a:picLocks noChangeAspect="1" noChangeArrowheads="1"/>
          </p:cNvPicPr>
          <p:nvPr/>
        </p:nvPicPr>
        <p:blipFill>
          <a:blip r:embed="rId3"/>
          <a:srcRect/>
          <a:stretch>
            <a:fillRect/>
          </a:stretch>
        </p:blipFill>
        <p:spPr bwMode="auto">
          <a:xfrm>
            <a:off x="8125178" y="1156229"/>
            <a:ext cx="1844219" cy="2765484"/>
          </a:xfrm>
          <a:prstGeom prst="rect">
            <a:avLst/>
          </a:prstGeom>
          <a:noFill/>
          <a:ln w="9525">
            <a:noFill/>
            <a:miter lim="800000"/>
            <a:headEnd/>
            <a:tailEnd/>
          </a:ln>
        </p:spPr>
      </p:pic>
      <p:pic>
        <p:nvPicPr>
          <p:cNvPr id="81934" name="Picture 14"/>
          <p:cNvPicPr>
            <a:picLocks noChangeAspect="1" noChangeArrowheads="1"/>
          </p:cNvPicPr>
          <p:nvPr/>
        </p:nvPicPr>
        <p:blipFill>
          <a:blip r:embed="rId4"/>
          <a:srcRect/>
          <a:stretch>
            <a:fillRect/>
          </a:stretch>
        </p:blipFill>
        <p:spPr bwMode="auto">
          <a:xfrm>
            <a:off x="7800622" y="1156229"/>
            <a:ext cx="2251604" cy="2900715"/>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213796128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Content Placeholder 2"/>
          <p:cNvSpPr>
            <a:spLocks/>
          </p:cNvSpPr>
          <p:nvPr/>
        </p:nvSpPr>
        <p:spPr bwMode="auto">
          <a:xfrm>
            <a:off x="1958622" y="973667"/>
            <a:ext cx="4949472" cy="5923963"/>
          </a:xfrm>
          <a:prstGeom prst="rect">
            <a:avLst/>
          </a:prstGeom>
          <a:noFill/>
          <a:ln w="9525">
            <a:noFill/>
            <a:miter lim="800000"/>
            <a:headEnd/>
            <a:tailEnd/>
          </a:ln>
        </p:spPr>
        <p:txBody>
          <a:bodyPr>
            <a:normAutofit fontScale="32500" lnSpcReduction="20000"/>
          </a:bodyPr>
          <a:lstStyle/>
          <a:p>
            <a:pPr marL="365120" indent="-365120" eaLnBrk="0" hangingPunct="0">
              <a:spcBef>
                <a:spcPct val="20000"/>
              </a:spcBef>
            </a:pPr>
            <a:r>
              <a:rPr lang="en-US" sz="2556" b="1" dirty="0">
                <a:solidFill>
                  <a:srgbClr val="FF6600"/>
                </a:solidFill>
                <a:latin typeface="Helvetica" pitchFamily="34" charset="0"/>
                <a:cs typeface="Helvetica" pitchFamily="34" charset="0"/>
              </a:rPr>
              <a:t>Jenny, 33</a:t>
            </a:r>
          </a:p>
          <a:p>
            <a:pPr marL="365120" indent="-365120" eaLnBrk="0" hangingPunct="0">
              <a:spcBef>
                <a:spcPct val="20000"/>
              </a:spcBef>
            </a:pPr>
            <a:r>
              <a:rPr lang="en-US" sz="2130" b="1" dirty="0">
                <a:solidFill>
                  <a:srgbClr val="7F7F7F"/>
                </a:solidFill>
                <a:latin typeface="Helvetica" pitchFamily="34" charset="0"/>
                <a:cs typeface="Helvetica" pitchFamily="34" charset="0"/>
              </a:rPr>
              <a:t>The professional promoter</a:t>
            </a:r>
          </a:p>
          <a:p>
            <a:pPr marL="365120" eaLnBrk="0" hangingPunct="0">
              <a:spcBef>
                <a:spcPct val="20000"/>
              </a:spcBef>
              <a:defRPr/>
            </a:pPr>
            <a:r>
              <a:rPr lang="en-US" sz="6176" dirty="0">
                <a:solidFill>
                  <a:srgbClr val="FC4B04"/>
                </a:solidFill>
                <a:latin typeface="Helvetica" charset="0"/>
                <a:ea typeface="Geneva" charset="-128"/>
                <a:cs typeface="Helvetica" charset="0"/>
              </a:rPr>
              <a:t>Location: </a:t>
            </a:r>
          </a:p>
          <a:p>
            <a:pPr marL="365120" eaLnBrk="0" hangingPunct="0">
              <a:spcBef>
                <a:spcPct val="20000"/>
              </a:spcBef>
              <a:defRPr/>
            </a:pPr>
            <a:r>
              <a:rPr lang="en-US" sz="6176" dirty="0">
                <a:solidFill>
                  <a:srgbClr val="7F7F7F"/>
                </a:solidFill>
                <a:latin typeface="Helvetica" charset="0"/>
                <a:ea typeface="Geneva" charset="-128"/>
                <a:cs typeface="Helvetica" charset="0"/>
              </a:rPr>
              <a:t>Williamsburg</a:t>
            </a:r>
            <a:endParaRPr lang="en-US" sz="6176" dirty="0">
              <a:solidFill>
                <a:srgbClr val="FC4B04"/>
              </a:solidFill>
              <a:latin typeface="Helvetica" charset="0"/>
              <a:ea typeface="Geneva" charset="-128"/>
              <a:cs typeface="Helvetica" charset="0"/>
            </a:endParaRPr>
          </a:p>
          <a:p>
            <a:pPr marL="365120" eaLnBrk="0" hangingPunct="0">
              <a:spcBef>
                <a:spcPct val="20000"/>
              </a:spcBef>
              <a:defRPr/>
            </a:pPr>
            <a:r>
              <a:rPr lang="en-US" sz="6176" dirty="0">
                <a:solidFill>
                  <a:srgbClr val="FC4B04"/>
                </a:solidFill>
                <a:latin typeface="Helvetica" pitchFamily="34" charset="0"/>
                <a:cs typeface="Helvetica" pitchFamily="34" charset="0"/>
              </a:rPr>
              <a:t>Attitude: 	</a:t>
            </a:r>
          </a:p>
          <a:p>
            <a:pPr marL="365120" eaLnBrk="0" hangingPunct="0">
              <a:spcBef>
                <a:spcPct val="20000"/>
              </a:spcBef>
              <a:defRPr/>
            </a:pPr>
            <a:r>
              <a:rPr lang="en-US" sz="6176" dirty="0">
                <a:solidFill>
                  <a:srgbClr val="7F7F7F"/>
                </a:solidFill>
                <a:latin typeface="Helvetica" pitchFamily="34" charset="0"/>
                <a:cs typeface="Helvetica" pitchFamily="34" charset="0"/>
              </a:rPr>
              <a:t>Busy, disciplined, professional</a:t>
            </a:r>
          </a:p>
          <a:p>
            <a:pPr marL="365120" eaLnBrk="0" hangingPunct="0">
              <a:spcBef>
                <a:spcPct val="20000"/>
              </a:spcBef>
              <a:defRPr/>
            </a:pPr>
            <a:r>
              <a:rPr lang="en-US" sz="6176" dirty="0">
                <a:solidFill>
                  <a:srgbClr val="FC4B04"/>
                </a:solidFill>
                <a:latin typeface="Helvetica" pitchFamily="34" charset="0"/>
                <a:cs typeface="Helvetica" pitchFamily="34" charset="0"/>
              </a:rPr>
              <a:t>Financial Perspective: </a:t>
            </a:r>
            <a:r>
              <a:rPr lang="en-US" sz="6176" dirty="0">
                <a:solidFill>
                  <a:srgbClr val="7F7F7F"/>
                </a:solidFill>
                <a:latin typeface="Helvetica" pitchFamily="34" charset="0"/>
                <a:cs typeface="Helvetica" pitchFamily="34" charset="0"/>
              </a:rPr>
              <a:t>	</a:t>
            </a:r>
          </a:p>
          <a:p>
            <a:pPr marL="365120" eaLnBrk="0" hangingPunct="0">
              <a:spcBef>
                <a:spcPct val="20000"/>
              </a:spcBef>
              <a:defRPr/>
            </a:pPr>
            <a:r>
              <a:rPr lang="en-US" sz="6176" dirty="0">
                <a:solidFill>
                  <a:srgbClr val="7F7F7F"/>
                </a:solidFill>
                <a:latin typeface="Helvetica" pitchFamily="34" charset="0"/>
                <a:cs typeface="Helvetica" pitchFamily="34" charset="0"/>
              </a:rPr>
              <a:t>Healthy budget for promotions and</a:t>
            </a:r>
          </a:p>
          <a:p>
            <a:pPr marL="365120" eaLnBrk="0" hangingPunct="0">
              <a:spcBef>
                <a:spcPct val="20000"/>
              </a:spcBef>
              <a:defRPr/>
            </a:pPr>
            <a:r>
              <a:rPr lang="en-US" sz="6176" dirty="0">
                <a:solidFill>
                  <a:srgbClr val="7F7F7F"/>
                </a:solidFill>
                <a:latin typeface="Helvetica" pitchFamily="34" charset="0"/>
                <a:cs typeface="Helvetica" pitchFamily="34" charset="0"/>
              </a:rPr>
              <a:t>advertising</a:t>
            </a:r>
          </a:p>
          <a:p>
            <a:pPr marL="365120" eaLnBrk="0" hangingPunct="0">
              <a:spcBef>
                <a:spcPct val="20000"/>
              </a:spcBef>
              <a:defRPr/>
            </a:pPr>
            <a:r>
              <a:rPr lang="en-US" sz="6176" dirty="0">
                <a:solidFill>
                  <a:srgbClr val="FC4B04"/>
                </a:solidFill>
                <a:latin typeface="Helvetica" charset="0"/>
                <a:ea typeface="Geneva" charset="-128"/>
                <a:cs typeface="Helvetica" charset="0"/>
              </a:rPr>
              <a:t>Online Habits: </a:t>
            </a:r>
          </a:p>
          <a:p>
            <a:pPr marL="365120" eaLnBrk="0" hangingPunct="0">
              <a:spcBef>
                <a:spcPct val="20000"/>
              </a:spcBef>
              <a:defRPr/>
            </a:pPr>
            <a:r>
              <a:rPr lang="en-US" sz="6176" dirty="0">
                <a:solidFill>
                  <a:srgbClr val="7F7F7F"/>
                </a:solidFill>
                <a:latin typeface="Helvetica" charset="0"/>
                <a:ea typeface="Geneva" charset="-128"/>
                <a:cs typeface="Helvetica" charset="0"/>
              </a:rPr>
              <a:t>Heavy use of social networking sites both professionally and personally, shops online</a:t>
            </a:r>
          </a:p>
          <a:p>
            <a:pPr marL="365120" eaLnBrk="0" hangingPunct="0">
              <a:spcBef>
                <a:spcPct val="20000"/>
              </a:spcBef>
              <a:defRPr/>
            </a:pPr>
            <a:r>
              <a:rPr lang="en-US" sz="6176" dirty="0">
                <a:solidFill>
                  <a:srgbClr val="FC4B04"/>
                </a:solidFill>
                <a:latin typeface="Helvetica" charset="0"/>
                <a:ea typeface="Geneva" charset="-128"/>
                <a:cs typeface="Helvetica" charset="0"/>
              </a:rPr>
              <a:t>Events: </a:t>
            </a:r>
          </a:p>
          <a:p>
            <a:pPr marL="365120" eaLnBrk="0" hangingPunct="0">
              <a:spcBef>
                <a:spcPct val="20000"/>
              </a:spcBef>
              <a:defRPr/>
            </a:pPr>
            <a:r>
              <a:rPr lang="en-US" sz="6176" dirty="0">
                <a:solidFill>
                  <a:srgbClr val="7F7F7F"/>
                </a:solidFill>
                <a:latin typeface="Helvetica" charset="0"/>
                <a:ea typeface="Geneva" charset="-128"/>
                <a:cs typeface="Helvetica" charset="0"/>
              </a:rPr>
              <a:t>Small gigs, big concerts, DJ sets</a:t>
            </a:r>
            <a:endParaRPr lang="en-US" sz="6176" dirty="0">
              <a:solidFill>
                <a:srgbClr val="7F7F7F"/>
              </a:solidFill>
              <a:latin typeface="Helvetica" pitchFamily="34" charset="0"/>
              <a:cs typeface="Helvetica" pitchFamily="34" charset="0"/>
            </a:endParaRPr>
          </a:p>
          <a:p>
            <a:pPr marL="365120" eaLnBrk="0" hangingPunct="0">
              <a:spcBef>
                <a:spcPct val="20000"/>
              </a:spcBef>
              <a:defRPr/>
            </a:pPr>
            <a:r>
              <a:rPr lang="en-US" sz="6176" dirty="0">
                <a:solidFill>
                  <a:srgbClr val="FC4B04"/>
                </a:solidFill>
                <a:latin typeface="Helvetica" pitchFamily="34" charset="0"/>
                <a:cs typeface="Helvetica" pitchFamily="34" charset="0"/>
              </a:rPr>
              <a:t>Quote:</a:t>
            </a:r>
          </a:p>
          <a:p>
            <a:pPr marL="365120" eaLnBrk="0" hangingPunct="0">
              <a:spcBef>
                <a:spcPct val="20000"/>
              </a:spcBef>
              <a:defRPr/>
            </a:pPr>
            <a:r>
              <a:rPr lang="en-US" sz="6176" dirty="0">
                <a:solidFill>
                  <a:srgbClr val="7F7F7F"/>
                </a:solidFill>
                <a:latin typeface="Helvetica" pitchFamily="34" charset="0"/>
                <a:cs typeface="Helvetica" pitchFamily="34" charset="0"/>
              </a:rPr>
              <a:t>“I manage a few bands and DJs and I have to ensure they’re listed in the right, targeted places.”</a:t>
            </a:r>
          </a:p>
        </p:txBody>
      </p:sp>
      <p:sp>
        <p:nvSpPr>
          <p:cNvPr id="82949" name="Title 1"/>
          <p:cNvSpPr txBox="1">
            <a:spLocks/>
          </p:cNvSpPr>
          <p:nvPr/>
        </p:nvSpPr>
        <p:spPr bwMode="auto">
          <a:xfrm>
            <a:off x="1879174" y="0"/>
            <a:ext cx="9006417" cy="649111"/>
          </a:xfrm>
          <a:prstGeom prst="rect">
            <a:avLst/>
          </a:prstGeom>
          <a:noFill/>
          <a:ln w="9525">
            <a:noFill/>
            <a:miter lim="800000"/>
            <a:headEnd/>
            <a:tailEnd/>
          </a:ln>
        </p:spPr>
        <p:txBody>
          <a:bodyPr anchor="ctr"/>
          <a:lstStyle/>
          <a:p>
            <a:pPr eaLnBrk="0" hangingPunct="0"/>
            <a:r>
              <a:rPr lang="en-US" sz="6176">
                <a:solidFill>
                  <a:srgbClr val="FFFFFF"/>
                </a:solidFill>
                <a:latin typeface="Helvetica" pitchFamily="34" charset="0"/>
                <a:cs typeface="Helvetica" pitchFamily="34" charset="0"/>
              </a:rPr>
              <a:t>Personas</a:t>
            </a:r>
          </a:p>
        </p:txBody>
      </p:sp>
      <p:cxnSp>
        <p:nvCxnSpPr>
          <p:cNvPr id="15" name="Straight Connector 14"/>
          <p:cNvCxnSpPr>
            <a:cxnSpLocks noChangeShapeType="1"/>
          </p:cNvCxnSpPr>
          <p:nvPr/>
        </p:nvCxnSpPr>
        <p:spPr bwMode="auto">
          <a:xfrm rot="5400000">
            <a:off x="8113346" y="5627320"/>
            <a:ext cx="1947333" cy="3381"/>
          </a:xfrm>
          <a:prstGeom prst="line">
            <a:avLst/>
          </a:prstGeom>
          <a:noFill/>
          <a:ln w="38100">
            <a:solidFill>
              <a:srgbClr val="FF6600"/>
            </a:solidFill>
            <a:round/>
            <a:headEnd/>
            <a:tailEnd/>
          </a:ln>
          <a:effectLst>
            <a:outerShdw dist="20000" dir="5400000" rotWithShape="0">
              <a:srgbClr val="808080">
                <a:alpha val="37999"/>
              </a:srgbClr>
            </a:outerShdw>
          </a:effectLst>
        </p:spPr>
      </p:cxnSp>
      <p:cxnSp>
        <p:nvCxnSpPr>
          <p:cNvPr id="16" name="Straight Connector 15"/>
          <p:cNvCxnSpPr>
            <a:cxnSpLocks noChangeShapeType="1"/>
          </p:cNvCxnSpPr>
          <p:nvPr/>
        </p:nvCxnSpPr>
        <p:spPr bwMode="auto">
          <a:xfrm>
            <a:off x="7896974" y="5629010"/>
            <a:ext cx="2353028" cy="1691"/>
          </a:xfrm>
          <a:prstGeom prst="line">
            <a:avLst/>
          </a:prstGeom>
          <a:noFill/>
          <a:ln w="38100">
            <a:solidFill>
              <a:srgbClr val="FF6600"/>
            </a:solidFill>
            <a:round/>
            <a:headEnd/>
            <a:tailEnd/>
          </a:ln>
          <a:effectLst>
            <a:outerShdw dist="20000" dir="5400000" rotWithShape="0">
              <a:srgbClr val="808080">
                <a:alpha val="37999"/>
              </a:srgbClr>
            </a:outerShdw>
          </a:effectLst>
        </p:spPr>
      </p:cxnSp>
      <p:pic>
        <p:nvPicPr>
          <p:cNvPr id="82952" name="Picture 41" descr="iconman.png"/>
          <p:cNvPicPr>
            <a:picLocks noChangeAspect="1"/>
          </p:cNvPicPr>
          <p:nvPr/>
        </p:nvPicPr>
        <p:blipFill>
          <a:blip r:embed="rId2"/>
          <a:srcRect/>
          <a:stretch>
            <a:fillRect/>
          </a:stretch>
        </p:blipFill>
        <p:spPr bwMode="auto">
          <a:xfrm>
            <a:off x="7749065" y="4709437"/>
            <a:ext cx="295818" cy="483453"/>
          </a:xfrm>
          <a:prstGeom prst="rect">
            <a:avLst/>
          </a:prstGeom>
          <a:noFill/>
          <a:ln w="9525">
            <a:noFill/>
            <a:miter lim="800000"/>
            <a:headEnd/>
            <a:tailEnd/>
          </a:ln>
        </p:spPr>
      </p:pic>
      <p:sp>
        <p:nvSpPr>
          <p:cNvPr id="82953" name="Rectangle 54"/>
          <p:cNvSpPr>
            <a:spLocks noChangeArrowheads="1"/>
          </p:cNvSpPr>
          <p:nvPr/>
        </p:nvSpPr>
        <p:spPr bwMode="auto">
          <a:xfrm>
            <a:off x="8199555" y="6602677"/>
            <a:ext cx="1778294" cy="288990"/>
          </a:xfrm>
          <a:prstGeom prst="rect">
            <a:avLst/>
          </a:prstGeom>
          <a:noFill/>
          <a:ln w="9525">
            <a:noFill/>
            <a:miter lim="800000"/>
            <a:headEnd/>
            <a:tailEnd/>
          </a:ln>
        </p:spPr>
        <p:txBody>
          <a:bodyPr>
            <a:spAutoFit/>
          </a:bodyPr>
          <a:lstStyle/>
          <a:p>
            <a:pPr algn="ctr"/>
            <a:r>
              <a:rPr lang="en-US" sz="1278" dirty="0">
                <a:solidFill>
                  <a:srgbClr val="595959"/>
                </a:solidFill>
                <a:latin typeface="Helvetica" pitchFamily="34" charset="0"/>
                <a:cs typeface="Helvetica" pitchFamily="34" charset="0"/>
              </a:rPr>
              <a:t>Small Budget</a:t>
            </a:r>
          </a:p>
        </p:txBody>
      </p:sp>
      <p:sp>
        <p:nvSpPr>
          <p:cNvPr id="82954" name="Rectangle 55"/>
          <p:cNvSpPr>
            <a:spLocks noChangeArrowheads="1"/>
          </p:cNvSpPr>
          <p:nvPr/>
        </p:nvSpPr>
        <p:spPr bwMode="auto">
          <a:xfrm>
            <a:off x="8196174" y="4361215"/>
            <a:ext cx="1778294" cy="288990"/>
          </a:xfrm>
          <a:prstGeom prst="rect">
            <a:avLst/>
          </a:prstGeom>
          <a:noFill/>
          <a:ln w="9525">
            <a:noFill/>
            <a:miter lim="800000"/>
            <a:headEnd/>
            <a:tailEnd/>
          </a:ln>
        </p:spPr>
        <p:txBody>
          <a:bodyPr>
            <a:spAutoFit/>
          </a:bodyPr>
          <a:lstStyle/>
          <a:p>
            <a:pPr algn="ctr"/>
            <a:r>
              <a:rPr lang="en-US" sz="1278" dirty="0">
                <a:solidFill>
                  <a:srgbClr val="595959"/>
                </a:solidFill>
                <a:latin typeface="Helvetica" pitchFamily="34" charset="0"/>
                <a:cs typeface="Helvetica" pitchFamily="34" charset="0"/>
              </a:rPr>
              <a:t>Big Budget</a:t>
            </a:r>
          </a:p>
        </p:txBody>
      </p:sp>
      <p:sp>
        <p:nvSpPr>
          <p:cNvPr id="82955" name="Rectangle 56"/>
          <p:cNvSpPr>
            <a:spLocks noChangeArrowheads="1"/>
          </p:cNvSpPr>
          <p:nvPr/>
        </p:nvSpPr>
        <p:spPr bwMode="auto">
          <a:xfrm>
            <a:off x="10209433" y="5481947"/>
            <a:ext cx="999023" cy="288990"/>
          </a:xfrm>
          <a:prstGeom prst="rect">
            <a:avLst/>
          </a:prstGeom>
          <a:noFill/>
          <a:ln w="9525">
            <a:noFill/>
            <a:miter lim="800000"/>
            <a:headEnd/>
            <a:tailEnd/>
          </a:ln>
        </p:spPr>
        <p:txBody>
          <a:bodyPr>
            <a:spAutoFit/>
          </a:bodyPr>
          <a:lstStyle/>
          <a:p>
            <a:r>
              <a:rPr lang="en-US" sz="1278">
                <a:solidFill>
                  <a:srgbClr val="595959"/>
                </a:solidFill>
                <a:latin typeface="Helvetica" pitchFamily="34" charset="0"/>
                <a:cs typeface="Helvetica" pitchFamily="34" charset="0"/>
              </a:rPr>
              <a:t>Planned</a:t>
            </a:r>
          </a:p>
        </p:txBody>
      </p:sp>
      <p:sp>
        <p:nvSpPr>
          <p:cNvPr id="82956" name="Rectangle 59"/>
          <p:cNvSpPr>
            <a:spLocks noChangeArrowheads="1"/>
          </p:cNvSpPr>
          <p:nvPr/>
        </p:nvSpPr>
        <p:spPr bwMode="auto">
          <a:xfrm>
            <a:off x="6826955" y="5483636"/>
            <a:ext cx="1054806" cy="288990"/>
          </a:xfrm>
          <a:prstGeom prst="rect">
            <a:avLst/>
          </a:prstGeom>
          <a:noFill/>
          <a:ln w="9525">
            <a:noFill/>
            <a:miter lim="800000"/>
            <a:headEnd/>
            <a:tailEnd/>
          </a:ln>
        </p:spPr>
        <p:txBody>
          <a:bodyPr wrap="square">
            <a:spAutoFit/>
          </a:bodyPr>
          <a:lstStyle/>
          <a:p>
            <a:pPr algn="r"/>
            <a:r>
              <a:rPr lang="en-US" sz="1278" dirty="0">
                <a:solidFill>
                  <a:srgbClr val="595959"/>
                </a:solidFill>
                <a:latin typeface="Helvetica" pitchFamily="34" charset="0"/>
                <a:cs typeface="Helvetica" pitchFamily="34" charset="0"/>
              </a:rPr>
              <a:t>Promoter</a:t>
            </a:r>
          </a:p>
        </p:txBody>
      </p:sp>
      <p:pic>
        <p:nvPicPr>
          <p:cNvPr id="82958" name="Picture 14"/>
          <p:cNvPicPr>
            <a:picLocks noChangeAspect="1" noChangeArrowheads="1"/>
          </p:cNvPicPr>
          <p:nvPr/>
        </p:nvPicPr>
        <p:blipFill>
          <a:blip r:embed="rId3"/>
          <a:srcRect/>
          <a:stretch>
            <a:fillRect/>
          </a:stretch>
        </p:blipFill>
        <p:spPr bwMode="auto">
          <a:xfrm>
            <a:off x="7800622" y="1135945"/>
            <a:ext cx="2555875" cy="3012281"/>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23974078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Content Placeholder 4"/>
          <p:cNvSpPr>
            <a:spLocks noGrp="1"/>
          </p:cNvSpPr>
          <p:nvPr>
            <p:ph idx="1"/>
          </p:nvPr>
        </p:nvSpPr>
        <p:spPr>
          <a:xfrm>
            <a:off x="1877484" y="892528"/>
            <a:ext cx="9249833" cy="649110"/>
          </a:xfrm>
        </p:spPr>
        <p:txBody>
          <a:bodyPr/>
          <a:lstStyle/>
          <a:p>
            <a:pPr>
              <a:buFont typeface="Arial" charset="0"/>
              <a:buNone/>
              <a:defRPr/>
            </a:pPr>
            <a:r>
              <a:rPr lang="en-US" sz="2981" dirty="0">
                <a:solidFill>
                  <a:srgbClr val="FF6600"/>
                </a:solidFill>
                <a:latin typeface="Helvetica" charset="0"/>
                <a:ea typeface="Geneva" charset="-128"/>
              </a:rPr>
              <a:t>Class Exercise: Personas</a:t>
            </a:r>
          </a:p>
        </p:txBody>
      </p:sp>
      <p:sp>
        <p:nvSpPr>
          <p:cNvPr id="4" name="Rectangle 3"/>
          <p:cNvSpPr/>
          <p:nvPr/>
        </p:nvSpPr>
        <p:spPr>
          <a:xfrm>
            <a:off x="1877484" y="5442392"/>
            <a:ext cx="9249833" cy="1032975"/>
          </a:xfrm>
          <a:prstGeom prst="rect">
            <a:avLst/>
          </a:prstGeom>
        </p:spPr>
        <p:txBody>
          <a:bodyPr wrap="square">
            <a:spAutoFit/>
          </a:bodyPr>
          <a:lstStyle/>
          <a:p>
            <a:pPr marL="366811" indent="-126778">
              <a:spcBef>
                <a:spcPts val="639"/>
              </a:spcBef>
              <a:buFont typeface="Arial" pitchFamily="34" charset="0"/>
              <a:buChar char="•"/>
              <a:defRPr/>
            </a:pPr>
            <a:r>
              <a:rPr lang="en-US" sz="1704" dirty="0">
                <a:latin typeface="Helvetica" charset="0"/>
                <a:ea typeface="Geneva" charset="-128"/>
              </a:rPr>
              <a:t>What tasks might each persona attempt to complete on Events.com? </a:t>
            </a:r>
          </a:p>
          <a:p>
            <a:pPr marL="366811" indent="-126778">
              <a:spcBef>
                <a:spcPts val="639"/>
              </a:spcBef>
              <a:buFont typeface="Arial" pitchFamily="34" charset="0"/>
              <a:buChar char="•"/>
              <a:defRPr/>
            </a:pPr>
            <a:r>
              <a:rPr lang="en-US" sz="1704" dirty="0">
                <a:latin typeface="Helvetica" charset="0"/>
                <a:ea typeface="Geneva" charset="-128"/>
              </a:rPr>
              <a:t>What features can you imagine each persona might like on such a site?</a:t>
            </a:r>
          </a:p>
          <a:p>
            <a:pPr marL="366811" indent="-126778">
              <a:spcBef>
                <a:spcPts val="639"/>
              </a:spcBef>
              <a:buFont typeface="Arial" pitchFamily="34" charset="0"/>
              <a:buChar char="•"/>
              <a:defRPr/>
            </a:pPr>
            <a:r>
              <a:rPr lang="en-US" sz="1704" dirty="0">
                <a:latin typeface="Helvetica" charset="0"/>
                <a:ea typeface="Geneva" charset="-128"/>
              </a:rPr>
              <a:t>What obstacles or pain points might they encounter?</a:t>
            </a:r>
          </a:p>
        </p:txBody>
      </p:sp>
      <p:pic>
        <p:nvPicPr>
          <p:cNvPr id="5" name="Picture 16"/>
          <p:cNvPicPr>
            <a:picLocks noChangeAspect="1" noChangeArrowheads="1"/>
          </p:cNvPicPr>
          <p:nvPr/>
        </p:nvPicPr>
        <p:blipFill>
          <a:blip r:embed="rId3"/>
          <a:srcRect/>
          <a:stretch>
            <a:fillRect/>
          </a:stretch>
        </p:blipFill>
        <p:spPr bwMode="auto">
          <a:xfrm>
            <a:off x="2187770" y="1980616"/>
            <a:ext cx="1451032" cy="2788862"/>
          </a:xfrm>
          <a:prstGeom prst="rect">
            <a:avLst/>
          </a:prstGeom>
          <a:noFill/>
          <a:ln w="9525">
            <a:noFill/>
            <a:miter lim="800000"/>
            <a:headEnd/>
            <a:tailEnd/>
          </a:ln>
        </p:spPr>
      </p:pic>
      <p:pic>
        <p:nvPicPr>
          <p:cNvPr id="7" name="Picture 17"/>
          <p:cNvPicPr>
            <a:picLocks noChangeAspect="1" noChangeArrowheads="1"/>
          </p:cNvPicPr>
          <p:nvPr/>
        </p:nvPicPr>
        <p:blipFill>
          <a:blip r:embed="rId4"/>
          <a:srcRect/>
          <a:stretch>
            <a:fillRect/>
          </a:stretch>
        </p:blipFill>
        <p:spPr bwMode="auto">
          <a:xfrm>
            <a:off x="4540797" y="1687321"/>
            <a:ext cx="1409868" cy="3082157"/>
          </a:xfrm>
          <a:prstGeom prst="rect">
            <a:avLst/>
          </a:prstGeom>
          <a:noFill/>
          <a:ln w="9525">
            <a:noFill/>
            <a:miter lim="800000"/>
            <a:headEnd/>
            <a:tailEnd/>
          </a:ln>
        </p:spPr>
      </p:pic>
      <p:pic>
        <p:nvPicPr>
          <p:cNvPr id="8" name="Picture 18"/>
          <p:cNvPicPr>
            <a:picLocks noChangeAspect="1" noChangeArrowheads="1"/>
          </p:cNvPicPr>
          <p:nvPr/>
        </p:nvPicPr>
        <p:blipFill>
          <a:blip r:embed="rId5"/>
          <a:srcRect/>
          <a:stretch>
            <a:fillRect/>
          </a:stretch>
        </p:blipFill>
        <p:spPr bwMode="auto">
          <a:xfrm>
            <a:off x="7056103" y="1934305"/>
            <a:ext cx="1198902" cy="2835172"/>
          </a:xfrm>
          <a:prstGeom prst="rect">
            <a:avLst/>
          </a:prstGeom>
          <a:noFill/>
          <a:ln w="9525">
            <a:noFill/>
            <a:miter lim="800000"/>
            <a:headEnd/>
            <a:tailEnd/>
          </a:ln>
        </p:spPr>
      </p:pic>
      <p:pic>
        <p:nvPicPr>
          <p:cNvPr id="9" name="Picture 19"/>
          <p:cNvPicPr>
            <a:picLocks noChangeAspect="1" noChangeArrowheads="1"/>
          </p:cNvPicPr>
          <p:nvPr/>
        </p:nvPicPr>
        <p:blipFill>
          <a:blip r:embed="rId6"/>
          <a:srcRect/>
          <a:stretch>
            <a:fillRect/>
          </a:stretch>
        </p:blipFill>
        <p:spPr bwMode="auto">
          <a:xfrm>
            <a:off x="9490270" y="2129835"/>
            <a:ext cx="987936" cy="2639643"/>
          </a:xfrm>
          <a:prstGeom prst="rect">
            <a:avLst/>
          </a:prstGeom>
          <a:noFill/>
          <a:ln w="9525">
            <a:noFill/>
            <a:miter lim="800000"/>
            <a:headEnd/>
            <a:tailEnd/>
          </a:ln>
        </p:spPr>
      </p:pic>
      <p:sp>
        <p:nvSpPr>
          <p:cNvPr id="10" name="Rectangle 9"/>
          <p:cNvSpPr/>
          <p:nvPr/>
        </p:nvSpPr>
        <p:spPr>
          <a:xfrm>
            <a:off x="8493753" y="4637341"/>
            <a:ext cx="3090911" cy="1042721"/>
          </a:xfrm>
          <a:prstGeom prst="rect">
            <a:avLst/>
          </a:prstGeom>
        </p:spPr>
        <p:txBody>
          <a:bodyPr wrap="none">
            <a:spAutoFit/>
          </a:bodyPr>
          <a:lstStyle/>
          <a:p>
            <a:r>
              <a:rPr lang="en-US" sz="6176" b="1" dirty="0">
                <a:solidFill>
                  <a:srgbClr val="FF6600"/>
                </a:solidFill>
                <a:latin typeface="Helvetica" charset="0"/>
                <a:ea typeface="Geneva" charset="-128"/>
                <a:cs typeface="Helvetica" charset="0"/>
              </a:rPr>
              <a:t>Sabrina</a:t>
            </a:r>
            <a:endParaRPr lang="en-US" sz="6176" dirty="0"/>
          </a:p>
        </p:txBody>
      </p:sp>
      <p:sp>
        <p:nvSpPr>
          <p:cNvPr id="11" name="Rectangle 10"/>
          <p:cNvSpPr/>
          <p:nvPr/>
        </p:nvSpPr>
        <p:spPr>
          <a:xfrm>
            <a:off x="4014158" y="4637341"/>
            <a:ext cx="2475358" cy="1042721"/>
          </a:xfrm>
          <a:prstGeom prst="rect">
            <a:avLst/>
          </a:prstGeom>
        </p:spPr>
        <p:txBody>
          <a:bodyPr wrap="none">
            <a:spAutoFit/>
          </a:bodyPr>
          <a:lstStyle/>
          <a:p>
            <a:r>
              <a:rPr lang="en-US" sz="6176" b="1" dirty="0">
                <a:solidFill>
                  <a:srgbClr val="FF6600"/>
                </a:solidFill>
                <a:latin typeface="Helvetica" charset="0"/>
                <a:ea typeface="Geneva" charset="-128"/>
                <a:cs typeface="Helvetica" charset="0"/>
              </a:rPr>
              <a:t>Jenny</a:t>
            </a:r>
            <a:endParaRPr lang="en-US" sz="6176" dirty="0"/>
          </a:p>
        </p:txBody>
      </p:sp>
      <p:sp>
        <p:nvSpPr>
          <p:cNvPr id="12" name="Rectangle 11"/>
          <p:cNvSpPr/>
          <p:nvPr/>
        </p:nvSpPr>
        <p:spPr>
          <a:xfrm>
            <a:off x="6400611" y="4637341"/>
            <a:ext cx="2650084" cy="1042721"/>
          </a:xfrm>
          <a:prstGeom prst="rect">
            <a:avLst/>
          </a:prstGeom>
        </p:spPr>
        <p:txBody>
          <a:bodyPr wrap="none">
            <a:spAutoFit/>
          </a:bodyPr>
          <a:lstStyle/>
          <a:p>
            <a:r>
              <a:rPr lang="en-US" sz="6176" b="1" dirty="0">
                <a:solidFill>
                  <a:srgbClr val="FF6600"/>
                </a:solidFill>
                <a:latin typeface="Helvetica" charset="0"/>
                <a:ea typeface="Geneva" charset="-128"/>
                <a:cs typeface="Helvetica" charset="0"/>
              </a:rPr>
              <a:t>Donny</a:t>
            </a:r>
            <a:endParaRPr lang="en-US" sz="6176" dirty="0"/>
          </a:p>
        </p:txBody>
      </p:sp>
      <p:sp>
        <p:nvSpPr>
          <p:cNvPr id="13" name="Rectangle 12"/>
          <p:cNvSpPr/>
          <p:nvPr/>
        </p:nvSpPr>
        <p:spPr>
          <a:xfrm>
            <a:off x="1877903" y="4637341"/>
            <a:ext cx="2122696" cy="1042721"/>
          </a:xfrm>
          <a:prstGeom prst="rect">
            <a:avLst/>
          </a:prstGeom>
        </p:spPr>
        <p:txBody>
          <a:bodyPr wrap="none">
            <a:spAutoFit/>
          </a:bodyPr>
          <a:lstStyle/>
          <a:p>
            <a:r>
              <a:rPr lang="en-US" sz="6176" b="1">
                <a:solidFill>
                  <a:srgbClr val="FF6600"/>
                </a:solidFill>
                <a:latin typeface="Helvetica" charset="0"/>
                <a:ea typeface="Geneva" charset="-128"/>
                <a:cs typeface="Helvetica" charset="0"/>
              </a:rPr>
              <a:t>Jerry</a:t>
            </a:r>
            <a:endParaRPr lang="en-US" sz="6176" dirty="0"/>
          </a:p>
        </p:txBody>
      </p:sp>
      <p:sp>
        <p:nvSpPr>
          <p:cNvPr id="14" name="Rectangle 13"/>
          <p:cNvSpPr/>
          <p:nvPr/>
        </p:nvSpPr>
        <p:spPr>
          <a:xfrm>
            <a:off x="1634067" y="6778139"/>
            <a:ext cx="9736667" cy="518412"/>
          </a:xfrm>
          <a:prstGeom prst="rect">
            <a:avLst/>
          </a:prstGeom>
          <a:solidFill>
            <a:srgbClr val="CCFFCC"/>
          </a:solidFill>
          <a:ln>
            <a:noFill/>
          </a:ln>
          <a:effectLst>
            <a:outerShdw blurRad="50800" dist="38100" dir="2700000" algn="tl" rotWithShape="0">
              <a:prstClr val="black">
                <a:alpha val="40000"/>
              </a:prstClr>
            </a:outerShdw>
          </a:effectLst>
        </p:spPr>
        <p:txBody>
          <a:bodyPr wrap="square">
            <a:spAutoFit/>
          </a:bodyPr>
          <a:lstStyle/>
          <a:p>
            <a:pPr marL="194731" indent="-194731">
              <a:spcBef>
                <a:spcPts val="639"/>
              </a:spcBef>
            </a:pPr>
            <a:r>
              <a:rPr lang="en-US" sz="1491" b="1" dirty="0">
                <a:latin typeface="Helvetica" pitchFamily="34" charset="0"/>
                <a:cs typeface="Helvetica" pitchFamily="34" charset="0"/>
              </a:rPr>
              <a:t>Self Study</a:t>
            </a:r>
            <a:endParaRPr lang="en-US" sz="1491" dirty="0">
              <a:latin typeface="Helvetica" pitchFamily="34" charset="0"/>
              <a:cs typeface="Helvetica" pitchFamily="34" charset="0"/>
            </a:endParaRPr>
          </a:p>
          <a:p>
            <a:pPr>
              <a:spcBef>
                <a:spcPts val="0"/>
              </a:spcBef>
            </a:pPr>
            <a:r>
              <a:rPr lang="en-US" sz="1278" dirty="0">
                <a:solidFill>
                  <a:schemeClr val="tx1">
                    <a:lumMod val="50000"/>
                    <a:lumOff val="50000"/>
                  </a:schemeClr>
                </a:solidFill>
                <a:latin typeface="Helvetica" pitchFamily="34" charset="0"/>
                <a:cs typeface="Helvetica" pitchFamily="34" charset="0"/>
              </a:rPr>
              <a:t>”Personas and the Role of Design Documentation" by Andrew Hinton, Boxes and Arrows, 2008/02/27</a:t>
            </a:r>
          </a:p>
        </p:txBody>
      </p:sp>
    </p:spTree>
    <p:extLst>
      <p:ext uri="{BB962C8B-B14F-4D97-AF65-F5344CB8AC3E}">
        <p14:creationId xmlns:p14="http://schemas.microsoft.com/office/powerpoint/2010/main" val="836430664"/>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idx="4294967295"/>
          </p:nvPr>
        </p:nvSpPr>
        <p:spPr>
          <a:xfrm>
            <a:off x="0" y="811389"/>
            <a:ext cx="11054080" cy="1217083"/>
          </a:xfrm>
          <a:prstGeom prst="rect">
            <a:avLst/>
          </a:prstGeom>
        </p:spPr>
        <p:txBody>
          <a:bodyPr lIns="116037" tIns="58019" rIns="116037" bIns="58019"/>
          <a:lstStyle/>
          <a:p>
            <a:r>
              <a:rPr lang="en-US" dirty="0"/>
              <a:t>Empathy &amp; Insight</a:t>
            </a:r>
          </a:p>
        </p:txBody>
      </p:sp>
      <p:pic>
        <p:nvPicPr>
          <p:cNvPr id="102409" name="Picture 9" descr="\\HYDROGEN\HYDROGEN\shared\Carbon IQ\Marketing\conferences\images\person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547" y="2109612"/>
            <a:ext cx="10166773" cy="45556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802880" y="6896806"/>
            <a:ext cx="3901440" cy="348004"/>
          </a:xfrm>
          <a:prstGeom prst="rect">
            <a:avLst/>
          </a:prstGeom>
          <a:noFill/>
        </p:spPr>
        <p:txBody>
          <a:bodyPr wrap="square" lIns="116037" tIns="58019" rIns="116037" bIns="58019" rtlCol="0">
            <a:spAutoFit/>
          </a:bodyPr>
          <a:lstStyle/>
          <a:p>
            <a:r>
              <a:rPr lang="en-US" sz="1500" i="1" dirty="0" smtClean="0"/>
              <a:t>From </a:t>
            </a:r>
            <a:r>
              <a:rPr lang="en-US" sz="1500" i="1" dirty="0" err="1"/>
              <a:t>CarbonIQ</a:t>
            </a:r>
            <a:r>
              <a:rPr lang="en-US" sz="1500" i="1" dirty="0"/>
              <a:t> , circa </a:t>
            </a:r>
            <a:r>
              <a:rPr lang="en-US" sz="1500" i="1" dirty="0" smtClean="0"/>
              <a:t>2000</a:t>
            </a:r>
            <a:endParaRPr lang="en-US" sz="1500" i="1" dirty="0"/>
          </a:p>
        </p:txBody>
      </p:sp>
      <p:sp>
        <p:nvSpPr>
          <p:cNvPr id="5" name="Rectangle 4"/>
          <p:cNvSpPr/>
          <p:nvPr/>
        </p:nvSpPr>
        <p:spPr bwMode="auto">
          <a:xfrm>
            <a:off x="2159000" y="6746362"/>
            <a:ext cx="9601200" cy="48628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21359672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lIns="116037" tIns="58019" rIns="116037" bIns="58019"/>
          <a:lstStyle/>
          <a:p>
            <a:r>
              <a:rPr lang="en-US" dirty="0" smtClean="0"/>
              <a:t>To remember all that research</a:t>
            </a:r>
            <a:endParaRPr lang="en-US" dirty="0"/>
          </a:p>
        </p:txBody>
      </p:sp>
      <p:sp>
        <p:nvSpPr>
          <p:cNvPr id="4" name="Title 3"/>
          <p:cNvSpPr>
            <a:spLocks noGrp="1"/>
          </p:cNvSpPr>
          <p:nvPr>
            <p:ph type="title"/>
          </p:nvPr>
        </p:nvSpPr>
        <p:spPr/>
        <p:txBody>
          <a:bodyPr lIns="116037" tIns="58019" rIns="116037" bIns="58019"/>
          <a:lstStyle/>
          <a:p>
            <a:r>
              <a:rPr lang="en-US" dirty="0"/>
              <a:t>mnemonic</a:t>
            </a:r>
            <a:r>
              <a:rPr lang="en-US" b="0" dirty="0"/>
              <a:t> </a:t>
            </a:r>
            <a:endParaRPr lang="en-US" dirty="0"/>
          </a:p>
        </p:txBody>
      </p:sp>
      <p:sp>
        <p:nvSpPr>
          <p:cNvPr id="2" name="Rectangle 1"/>
          <p:cNvSpPr/>
          <p:nvPr/>
        </p:nvSpPr>
        <p:spPr>
          <a:xfrm>
            <a:off x="1168400" y="5418137"/>
            <a:ext cx="6502400" cy="1200329"/>
          </a:xfrm>
          <a:prstGeom prst="rect">
            <a:avLst/>
          </a:prstGeom>
        </p:spPr>
        <p:txBody>
          <a:bodyPr>
            <a:spAutoFit/>
          </a:bodyPr>
          <a:lstStyle/>
          <a:p>
            <a:pPr algn="just"/>
            <a:r>
              <a:rPr lang="en-GB" sz="1800" b="1" dirty="0"/>
              <a:t>mnemonic</a:t>
            </a:r>
            <a:r>
              <a:rPr lang="en-GB" sz="1800" dirty="0"/>
              <a:t> device, is any learning technique that aids information retention. </a:t>
            </a:r>
            <a:r>
              <a:rPr lang="en-GB" sz="1800" b="1" dirty="0"/>
              <a:t>Mnemonics</a:t>
            </a:r>
            <a:r>
              <a:rPr lang="en-GB" sz="1800" dirty="0"/>
              <a:t> aim to translate information into a form that the brain can retain better than its original form.</a:t>
            </a:r>
          </a:p>
        </p:txBody>
      </p:sp>
      <p:sp>
        <p:nvSpPr>
          <p:cNvPr id="6" name="Rectangle 5"/>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7" name="Picture 2" descr="https://encrypted-tbn3.gstatic.com/images?q=tbn:ANd9GcRHFucJSUi5A4VB7v1e_GQp_gCQpUPYkPw0xBoN_Gp_sLUW6Ey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754" y="794651"/>
            <a:ext cx="4948449" cy="278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129285"/>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lIns="116037" tIns="58019" rIns="116037" bIns="58019"/>
          <a:lstStyle/>
          <a:p>
            <a:r>
              <a:rPr lang="en-US" dirty="0" smtClean="0"/>
              <a:t>An example</a:t>
            </a:r>
            <a:endParaRPr lang="en-US" dirty="0"/>
          </a:p>
        </p:txBody>
      </p:sp>
      <p:sp>
        <p:nvSpPr>
          <p:cNvPr id="3" name="Rectangle 2"/>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22573691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19" y="831850"/>
            <a:ext cx="12763381" cy="4553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78973702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IKEA Effect</a:t>
            </a:r>
            <a:endParaRPr lang="en-US" dirty="0"/>
          </a:p>
        </p:txBody>
      </p:sp>
      <p:sp>
        <p:nvSpPr>
          <p:cNvPr id="5" name="Slide Number Placeholder 4"/>
          <p:cNvSpPr>
            <a:spLocks noGrp="1"/>
          </p:cNvSpPr>
          <p:nvPr>
            <p:ph type="sldNum" sz="quarter" idx="10"/>
          </p:nvPr>
        </p:nvSpPr>
        <p:spPr/>
        <p:txBody>
          <a:bodyPr/>
          <a:lstStyle/>
          <a:p>
            <a:fld id="{FC40410F-E770-4B0E-8C90-4A350FD5BD47}" type="slidenum">
              <a:rPr lang="en-US" smtClean="0"/>
              <a:pPr/>
              <a:t>27</a:t>
            </a:fld>
            <a:endParaRPr lang="en-US"/>
          </a:p>
        </p:txBody>
      </p:sp>
      <p:pic>
        <p:nvPicPr>
          <p:cNvPr id="2050" name="Picture 2" descr="http://farm4.static.flickr.com/3490/3250014981_0819a022f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2" y="2355850"/>
            <a:ext cx="334327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4.bp.blogspot.com/-V1AqSPflhDM/Ul1_Ygl6YwI/AAAAAAAAAQw/KxmqZv_BUSI/s1600/ikea_love_sm.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400" y="2591434"/>
            <a:ext cx="3873500" cy="34861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7893797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6" name="Rectangle 6"/>
          <p:cNvSpPr>
            <a:spLocks noGrp="1" noChangeArrowheads="1"/>
          </p:cNvSpPr>
          <p:nvPr>
            <p:ph idx="1"/>
          </p:nvPr>
        </p:nvSpPr>
        <p:spPr>
          <a:xfrm>
            <a:off x="650240" y="2515306"/>
            <a:ext cx="11704320" cy="4007924"/>
          </a:xfrm>
        </p:spPr>
        <p:txBody>
          <a:bodyPr lIns="116037" tIns="58019" rIns="116037" bIns="58019">
            <a:normAutofit/>
          </a:bodyPr>
          <a:lstStyle/>
          <a:p>
            <a:r>
              <a:rPr lang="en-US" dirty="0"/>
              <a:t>How to create</a:t>
            </a:r>
            <a:r>
              <a:rPr lang="en-US" dirty="0" smtClean="0"/>
              <a:t>:</a:t>
            </a:r>
            <a:endParaRPr lang="en-US" sz="2300" dirty="0"/>
          </a:p>
          <a:p>
            <a:pPr lvl="1">
              <a:lnSpc>
                <a:spcPct val="120000"/>
              </a:lnSpc>
              <a:buFont typeface="Times" pitchFamily="18" charset="0"/>
              <a:buChar char="•"/>
            </a:pPr>
            <a:r>
              <a:rPr lang="en-US" dirty="0"/>
              <a:t>Summarize findings, distribute to stakeholders.</a:t>
            </a:r>
          </a:p>
          <a:p>
            <a:pPr lvl="1">
              <a:lnSpc>
                <a:spcPct val="120000"/>
              </a:lnSpc>
              <a:buFont typeface="Times" pitchFamily="18" charset="0"/>
              <a:buChar char="•"/>
            </a:pPr>
            <a:r>
              <a:rPr lang="en-US" dirty="0"/>
              <a:t>Hold a work session with stakeholders &amp; development team to brainstorm personas.</a:t>
            </a:r>
          </a:p>
          <a:p>
            <a:pPr lvl="1">
              <a:lnSpc>
                <a:spcPct val="120000"/>
              </a:lnSpc>
              <a:buFont typeface="Times" pitchFamily="18" charset="0"/>
              <a:buChar char="•"/>
            </a:pPr>
            <a:r>
              <a:rPr lang="en-US" dirty="0"/>
              <a:t>Prioritize and </a:t>
            </a:r>
            <a:r>
              <a:rPr lang="en-US" dirty="0" smtClean="0"/>
              <a:t>discard </a:t>
            </a:r>
            <a:r>
              <a:rPr lang="en-US" dirty="0"/>
              <a:t>lesser personas to develop primary and supporting personas.</a:t>
            </a:r>
            <a:r>
              <a:rPr lang="en-US" sz="2300" dirty="0"/>
              <a:t/>
            </a:r>
            <a:br>
              <a:rPr lang="en-US" sz="2300" dirty="0"/>
            </a:br>
            <a:endParaRPr lang="en-US" sz="2300" b="1" dirty="0"/>
          </a:p>
        </p:txBody>
      </p:sp>
      <p:sp>
        <p:nvSpPr>
          <p:cNvPr id="107524" name="Rectangle 4"/>
          <p:cNvSpPr>
            <a:spLocks noGrp="1" noChangeArrowheads="1"/>
          </p:cNvSpPr>
          <p:nvPr>
            <p:ph type="title"/>
          </p:nvPr>
        </p:nvSpPr>
        <p:spPr>
          <a:xfrm>
            <a:off x="975360" y="1054806"/>
            <a:ext cx="11595947" cy="811389"/>
          </a:xfrm>
        </p:spPr>
        <p:txBody>
          <a:bodyPr lIns="116037" tIns="58019" rIns="116037" bIns="58019">
            <a:normAutofit/>
          </a:bodyPr>
          <a:lstStyle/>
          <a:p>
            <a:r>
              <a:rPr lang="en-US" b="0" dirty="0" smtClean="0">
                <a:solidFill>
                  <a:schemeClr val="tx1"/>
                </a:solidFill>
              </a:rPr>
              <a:t>PERSONA WORK SESSION</a:t>
            </a:r>
            <a:endParaRPr lang="en-US" sz="2500" dirty="0"/>
          </a:p>
        </p:txBody>
      </p:sp>
      <p:sp>
        <p:nvSpPr>
          <p:cNvPr id="107525" name="Rectangle 5"/>
          <p:cNvSpPr>
            <a:spLocks noChangeArrowheads="1"/>
          </p:cNvSpPr>
          <p:nvPr/>
        </p:nvSpPr>
        <p:spPr bwMode="auto">
          <a:xfrm>
            <a:off x="1192107" y="2271889"/>
            <a:ext cx="1105408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037" tIns="58019" rIns="116037" bIns="58019"/>
          <a:lstStyle/>
          <a:p>
            <a:pPr marL="942804" lvl="1" indent="-362617">
              <a:spcBef>
                <a:spcPct val="20000"/>
              </a:spcBef>
              <a:buFontTx/>
              <a:buChar char="–"/>
            </a:pPr>
            <a:endParaRPr lang="en-US" sz="2500">
              <a:latin typeface="Trebuchet MS" pitchFamily="34" charset="0"/>
            </a:endParaRPr>
          </a:p>
        </p:txBody>
      </p:sp>
      <p:sp>
        <p:nvSpPr>
          <p:cNvPr id="5" name="Rectangle 4"/>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988757799"/>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1026"/>
          <p:cNvSpPr>
            <a:spLocks noGrp="1" noChangeArrowheads="1"/>
          </p:cNvSpPr>
          <p:nvPr>
            <p:ph type="title"/>
          </p:nvPr>
        </p:nvSpPr>
        <p:spPr/>
        <p:txBody>
          <a:bodyPr/>
          <a:lstStyle/>
          <a:p>
            <a:r>
              <a:rPr lang="en-US">
                <a:latin typeface="Arial" charset="0"/>
                <a:cs typeface="Arial" charset="0"/>
              </a:rPr>
              <a:t>Sarah</a:t>
            </a:r>
            <a:r>
              <a:rPr lang="en-US"/>
              <a:t> </a:t>
            </a:r>
          </a:p>
        </p:txBody>
      </p:sp>
      <p:pic>
        <p:nvPicPr>
          <p:cNvPr id="190469" name="Picture 1029" descr="img\sarah4.jpg"/>
          <p:cNvPicPr>
            <a:picLocks noGrp="1" noChangeAspect="1" noChangeArrowheads="1"/>
          </p:cNvPicPr>
          <p:nvPr>
            <p:ph type="clipArt" sz="half" idx="1"/>
          </p:nvPr>
        </p:nvPicPr>
        <p:blipFill>
          <a:blip r:embed="rId2">
            <a:extLst>
              <a:ext uri="{28A0092B-C50C-407E-A947-70E740481C1C}">
                <a14:useLocalDpi xmlns:a14="http://schemas.microsoft.com/office/drawing/2010/main" val="0"/>
              </a:ext>
            </a:extLst>
          </a:blip>
          <a:stretch>
            <a:fillRect/>
          </a:stretch>
        </p:blipFill>
        <p:spPr>
          <a:xfrm>
            <a:off x="2293180" y="2742495"/>
            <a:ext cx="2783027" cy="311573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0468" name="Rectangle 1028"/>
          <p:cNvSpPr>
            <a:spLocks noGrp="1" noChangeArrowheads="1"/>
          </p:cNvSpPr>
          <p:nvPr>
            <p:ph type="body" sz="half" idx="2"/>
          </p:nvPr>
        </p:nvSpPr>
        <p:spPr>
          <a:xfrm>
            <a:off x="6654800" y="679450"/>
            <a:ext cx="5418667" cy="4381500"/>
          </a:xfrm>
        </p:spPr>
        <p:txBody>
          <a:bodyPr>
            <a:noAutofit/>
          </a:bodyPr>
          <a:lstStyle/>
          <a:p>
            <a:pPr marL="0" indent="0">
              <a:lnSpc>
                <a:spcPct val="90000"/>
              </a:lnSpc>
              <a:buNone/>
            </a:pPr>
            <a:r>
              <a:rPr lang="en-US" sz="1800" dirty="0">
                <a:cs typeface="Times New Roman" pitchFamily="18" charset="0"/>
              </a:rPr>
              <a:t>(22/ female/ single/ Washington, DC.)</a:t>
            </a:r>
          </a:p>
          <a:p>
            <a:pPr marL="0" indent="0">
              <a:lnSpc>
                <a:spcPct val="90000"/>
              </a:lnSpc>
              <a:buNone/>
            </a:pPr>
            <a:r>
              <a:rPr lang="en-US" sz="1800" i="1" dirty="0">
                <a:cs typeface="Times New Roman" pitchFamily="18" charset="0"/>
              </a:rPr>
              <a:t>“I like </a:t>
            </a:r>
            <a:r>
              <a:rPr lang="en-US" sz="1800" i="1" dirty="0" err="1">
                <a:cs typeface="Times New Roman" pitchFamily="18" charset="0"/>
              </a:rPr>
              <a:t>AtomFilms</a:t>
            </a:r>
            <a:r>
              <a:rPr lang="en-US" sz="1800" i="1" dirty="0">
                <a:cs typeface="Times New Roman" pitchFamily="18" charset="0"/>
              </a:rPr>
              <a:t> because it’s just about the films”</a:t>
            </a:r>
          </a:p>
          <a:p>
            <a:pPr marL="0" indent="0">
              <a:lnSpc>
                <a:spcPct val="90000"/>
              </a:lnSpc>
              <a:buNone/>
            </a:pPr>
            <a:r>
              <a:rPr lang="en-US" sz="1800" dirty="0">
                <a:cs typeface="Times New Roman" pitchFamily="18" charset="0"/>
              </a:rPr>
              <a:t> </a:t>
            </a:r>
          </a:p>
          <a:p>
            <a:pPr marL="0" indent="0">
              <a:lnSpc>
                <a:spcPct val="90000"/>
              </a:lnSpc>
              <a:buNone/>
            </a:pPr>
            <a:r>
              <a:rPr lang="en-US" sz="1800" dirty="0">
                <a:cs typeface="Times New Roman" pitchFamily="18" charset="0"/>
              </a:rPr>
              <a:t>Personal Background: Liberal arts education at college in the Midwest Just graduated and moved to DC. Has a dog Likes music and art. Went to Lilith Fair. Sends out mass emails about causes she cares about, or jokes.</a:t>
            </a:r>
          </a:p>
          <a:p>
            <a:pPr marL="0" indent="0">
              <a:lnSpc>
                <a:spcPct val="90000"/>
              </a:lnSpc>
              <a:buNone/>
            </a:pPr>
            <a:r>
              <a:rPr lang="en-US" sz="1800" dirty="0">
                <a:solidFill>
                  <a:srgbClr val="808080"/>
                </a:solidFill>
                <a:cs typeface="Times New Roman" pitchFamily="18" charset="0"/>
              </a:rPr>
              <a:t> </a:t>
            </a:r>
            <a:r>
              <a:rPr lang="en-US" sz="1800" dirty="0">
                <a:cs typeface="Times New Roman" pitchFamily="18" charset="0"/>
              </a:rPr>
              <a:t>Profession: Editor for non-profit organization ($35K/</a:t>
            </a:r>
            <a:r>
              <a:rPr lang="en-US" sz="1800" dirty="0" err="1">
                <a:cs typeface="Times New Roman" pitchFamily="18" charset="0"/>
              </a:rPr>
              <a:t>yr</a:t>
            </a:r>
            <a:r>
              <a:rPr lang="en-US" sz="1800" dirty="0">
                <a:cs typeface="Times New Roman" pitchFamily="18" charset="0"/>
              </a:rPr>
              <a:t>)</a:t>
            </a:r>
          </a:p>
          <a:p>
            <a:pPr marL="0" indent="0">
              <a:lnSpc>
                <a:spcPct val="90000"/>
              </a:lnSpc>
              <a:buNone/>
            </a:pPr>
            <a:r>
              <a:rPr lang="en-US" sz="1800" dirty="0">
                <a:cs typeface="Times New Roman" pitchFamily="18" charset="0"/>
              </a:rPr>
              <a:t>History with Shockwave and/or </a:t>
            </a:r>
            <a:r>
              <a:rPr lang="en-US" sz="1800" dirty="0" err="1">
                <a:cs typeface="Times New Roman" pitchFamily="18" charset="0"/>
              </a:rPr>
              <a:t>AtomFilms</a:t>
            </a:r>
            <a:r>
              <a:rPr lang="en-US" sz="1800" dirty="0">
                <a:cs typeface="Times New Roman" pitchFamily="18" charset="0"/>
              </a:rPr>
              <a:t>: First came to </a:t>
            </a:r>
            <a:r>
              <a:rPr lang="en-US" sz="1800" dirty="0" err="1">
                <a:cs typeface="Times New Roman" pitchFamily="18" charset="0"/>
              </a:rPr>
              <a:t>AtomFilms</a:t>
            </a:r>
            <a:r>
              <a:rPr lang="en-US" sz="1800" dirty="0">
                <a:cs typeface="Times New Roman" pitchFamily="18" charset="0"/>
              </a:rPr>
              <a:t> because she did a search on Sundance content. She’s heard about the merger with </a:t>
            </a:r>
            <a:r>
              <a:rPr lang="en-US" sz="1800" dirty="0" err="1">
                <a:cs typeface="Times New Roman" pitchFamily="18" charset="0"/>
              </a:rPr>
              <a:t>AtomFilms</a:t>
            </a:r>
            <a:r>
              <a:rPr lang="en-US" sz="1800" dirty="0">
                <a:cs typeface="Times New Roman" pitchFamily="18" charset="0"/>
              </a:rPr>
              <a:t>, and is very worried about </a:t>
            </a:r>
            <a:r>
              <a:rPr lang="en-US" sz="1800" dirty="0" err="1">
                <a:cs typeface="Times New Roman" pitchFamily="18" charset="0"/>
              </a:rPr>
              <a:t>AtomFilms</a:t>
            </a:r>
            <a:r>
              <a:rPr lang="en-US" sz="1800" dirty="0">
                <a:cs typeface="Times New Roman" pitchFamily="18" charset="0"/>
              </a:rPr>
              <a:t> losing its edge, or begin buried in the Shockwave.com site. She thinks some controversial material might be hidden if </a:t>
            </a:r>
            <a:r>
              <a:rPr lang="en-US" sz="1800" dirty="0" err="1">
                <a:cs typeface="Times New Roman" pitchFamily="18" charset="0"/>
              </a:rPr>
              <a:t>AtomFilm</a:t>
            </a:r>
            <a:r>
              <a:rPr lang="en-US" sz="1800" dirty="0">
                <a:cs typeface="Times New Roman" pitchFamily="18" charset="0"/>
              </a:rPr>
              <a:t> gets merged with Shockwave. </a:t>
            </a:r>
          </a:p>
          <a:p>
            <a:pPr marL="0" indent="0">
              <a:lnSpc>
                <a:spcPct val="90000"/>
              </a:lnSpc>
              <a:buNone/>
            </a:pPr>
            <a:r>
              <a:rPr lang="en-US" sz="1800" dirty="0">
                <a:cs typeface="Times New Roman" pitchFamily="18" charset="0"/>
              </a:rPr>
              <a:t>Shockwave’s opportunity: If Shockwave can prove they are trustworthy enough to coax her into signing up, she will become a loyal visitor and shortlist subscriber. If she feels clicking through ads will help Shockwave support independent film, she will.</a:t>
            </a:r>
            <a:r>
              <a:rPr lang="en-US" sz="1800" dirty="0"/>
              <a:t> </a:t>
            </a:r>
          </a:p>
        </p:txBody>
      </p:sp>
      <p:sp>
        <p:nvSpPr>
          <p:cNvPr id="5" name="Rectangle 4"/>
          <p:cNvSpPr/>
          <p:nvPr/>
        </p:nvSpPr>
        <p:spPr bwMode="auto">
          <a:xfrm>
            <a:off x="2159000" y="6699250"/>
            <a:ext cx="9601200" cy="5334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628949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16000" y="2508250"/>
            <a:ext cx="11053762" cy="1450975"/>
          </a:xfrm>
        </p:spPr>
        <p:txBody>
          <a:bodyPr/>
          <a:lstStyle/>
          <a:p>
            <a:r>
              <a:rPr lang="en-US" b="0" dirty="0"/>
              <a:t>Interaction Design is the creation of a dialogue between a person and a designed artifact - a product, service, or system.</a:t>
            </a:r>
            <a:endParaRPr lang="en-US" dirty="0"/>
          </a:p>
        </p:txBody>
      </p:sp>
      <p:sp>
        <p:nvSpPr>
          <p:cNvPr id="2" name="Rectangle 1"/>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29847710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en-US">
                <a:latin typeface="Arial" charset="0"/>
                <a:cs typeface="Arial" charset="0"/>
              </a:rPr>
              <a:t>Scott</a:t>
            </a:r>
            <a:r>
              <a:rPr lang="en-US"/>
              <a:t> </a:t>
            </a:r>
          </a:p>
        </p:txBody>
      </p:sp>
      <p:pic>
        <p:nvPicPr>
          <p:cNvPr id="191495" name="Picture 7" descr="personas\img\scott2.jpg"/>
          <p:cNvPicPr>
            <a:picLocks noGrp="1" noChangeAspect="1" noChangeArrowheads="1"/>
          </p:cNvPicPr>
          <p:nvPr>
            <p:ph type="clipArt" sz="half" idx="1"/>
          </p:nvPr>
        </p:nvPicPr>
        <p:blipFill>
          <a:blip r:embed="rId2">
            <a:extLst>
              <a:ext uri="{28A0092B-C50C-407E-A947-70E740481C1C}">
                <a14:useLocalDpi xmlns:a14="http://schemas.microsoft.com/office/drawing/2010/main" val="0"/>
              </a:ext>
            </a:extLst>
          </a:blip>
          <a:stretch>
            <a:fillRect/>
          </a:stretch>
        </p:blipFill>
        <p:spPr>
          <a:xfrm>
            <a:off x="1638605" y="2742495"/>
            <a:ext cx="4092177" cy="311573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1492" name="Rectangle 4"/>
          <p:cNvSpPr>
            <a:spLocks noGrp="1" noChangeArrowheads="1"/>
          </p:cNvSpPr>
          <p:nvPr>
            <p:ph type="body" sz="half" idx="2"/>
          </p:nvPr>
        </p:nvSpPr>
        <p:spPr>
          <a:xfrm>
            <a:off x="6578600" y="1060450"/>
            <a:ext cx="5418667" cy="4381500"/>
          </a:xfrm>
        </p:spPr>
        <p:txBody>
          <a:bodyPr>
            <a:noAutofit/>
          </a:bodyPr>
          <a:lstStyle/>
          <a:p>
            <a:pPr marL="0" indent="0">
              <a:lnSpc>
                <a:spcPct val="90000"/>
              </a:lnSpc>
              <a:buNone/>
            </a:pPr>
            <a:r>
              <a:rPr lang="en-US" sz="1800" dirty="0">
                <a:cs typeface="Times New Roman" pitchFamily="18" charset="0"/>
              </a:rPr>
              <a:t>(17/ male/ single/ </a:t>
            </a:r>
            <a:r>
              <a:rPr lang="en-US" sz="1800" dirty="0" err="1">
                <a:cs typeface="Times New Roman" pitchFamily="18" charset="0"/>
              </a:rPr>
              <a:t>Shaumburg</a:t>
            </a:r>
            <a:r>
              <a:rPr lang="en-US" sz="1800" dirty="0">
                <a:cs typeface="Times New Roman" pitchFamily="18" charset="0"/>
              </a:rPr>
              <a:t>, IL.)</a:t>
            </a:r>
          </a:p>
          <a:p>
            <a:pPr marL="0" indent="0">
              <a:lnSpc>
                <a:spcPct val="90000"/>
              </a:lnSpc>
              <a:buNone/>
            </a:pPr>
            <a:r>
              <a:rPr lang="en-US" sz="1800" i="1" dirty="0">
                <a:cs typeface="Times New Roman" pitchFamily="18" charset="0"/>
              </a:rPr>
              <a:t>“I want something cool and really on the edge. Something you can’t get on TV”</a:t>
            </a:r>
          </a:p>
          <a:p>
            <a:pPr marL="0" indent="0">
              <a:lnSpc>
                <a:spcPct val="90000"/>
              </a:lnSpc>
              <a:buNone/>
            </a:pPr>
            <a:r>
              <a:rPr lang="en-US" sz="1800" dirty="0">
                <a:solidFill>
                  <a:srgbClr val="808080"/>
                </a:solidFill>
                <a:cs typeface="Times New Roman" pitchFamily="18" charset="0"/>
              </a:rPr>
              <a:t>#2 most common user</a:t>
            </a:r>
            <a:endParaRPr lang="en-US" sz="1800" dirty="0">
              <a:cs typeface="Times New Roman" pitchFamily="18" charset="0"/>
            </a:endParaRPr>
          </a:p>
          <a:p>
            <a:pPr marL="0" indent="0">
              <a:lnSpc>
                <a:spcPct val="90000"/>
              </a:lnSpc>
              <a:buNone/>
            </a:pPr>
            <a:r>
              <a:rPr lang="en-US" sz="1800" dirty="0">
                <a:solidFill>
                  <a:srgbClr val="808080"/>
                </a:solidFill>
                <a:cs typeface="Times New Roman" pitchFamily="18" charset="0"/>
              </a:rPr>
              <a:t> </a:t>
            </a:r>
            <a:endParaRPr lang="en-US" sz="1800" dirty="0">
              <a:cs typeface="Times New Roman" pitchFamily="18" charset="0"/>
            </a:endParaRPr>
          </a:p>
          <a:p>
            <a:pPr marL="0" indent="0">
              <a:lnSpc>
                <a:spcPct val="90000"/>
              </a:lnSpc>
              <a:buNone/>
            </a:pPr>
            <a:r>
              <a:rPr lang="en-US" sz="1800" dirty="0">
                <a:cs typeface="Times New Roman" pitchFamily="18" charset="0"/>
              </a:rPr>
              <a:t>Profession: Full time student (studies exercise and sport science)</a:t>
            </a:r>
          </a:p>
          <a:p>
            <a:pPr marL="0" indent="0">
              <a:lnSpc>
                <a:spcPct val="90000"/>
              </a:lnSpc>
              <a:buNone/>
            </a:pPr>
            <a:r>
              <a:rPr lang="en-US" sz="1800" dirty="0">
                <a:cs typeface="Times New Roman" pitchFamily="18" charset="0"/>
              </a:rPr>
              <a:t>Personal Background: Youngest kid in family of five. Likes to be seen as a little rebellious. Excited to be in college, but not really brave enough yet to actually do anything rebellious, so uses Internet to express his self-image.</a:t>
            </a:r>
          </a:p>
          <a:p>
            <a:pPr marL="0" indent="0">
              <a:lnSpc>
                <a:spcPct val="90000"/>
              </a:lnSpc>
              <a:buNone/>
            </a:pPr>
            <a:r>
              <a:rPr lang="en-US" sz="1800" dirty="0">
                <a:cs typeface="Times New Roman" pitchFamily="18" charset="0"/>
              </a:rPr>
              <a:t>History with Shockwave and/or </a:t>
            </a:r>
            <a:r>
              <a:rPr lang="en-US" sz="1800" dirty="0" err="1">
                <a:cs typeface="Times New Roman" pitchFamily="18" charset="0"/>
              </a:rPr>
              <a:t>AtomFilms</a:t>
            </a:r>
            <a:r>
              <a:rPr lang="en-US" sz="1800" dirty="0">
                <a:cs typeface="Times New Roman" pitchFamily="18" charset="0"/>
              </a:rPr>
              <a:t>: he’s been to Shockwave a few times, and usually clicks games as soon as the navigation bar loads. He likes playing arcade games, and “shoot ‘</a:t>
            </a:r>
            <a:r>
              <a:rPr lang="en-US" sz="1800" dirty="0" err="1">
                <a:cs typeface="Times New Roman" pitchFamily="18" charset="0"/>
              </a:rPr>
              <a:t>em</a:t>
            </a:r>
            <a:r>
              <a:rPr lang="en-US" sz="1800" dirty="0">
                <a:cs typeface="Times New Roman" pitchFamily="18" charset="0"/>
              </a:rPr>
              <a:t> up’s.” Spend two hours playing “King of the Hill paintball” recently.</a:t>
            </a:r>
          </a:p>
          <a:p>
            <a:pPr marL="0" indent="0">
              <a:lnSpc>
                <a:spcPct val="90000"/>
              </a:lnSpc>
              <a:buNone/>
            </a:pPr>
            <a:r>
              <a:rPr lang="en-US" sz="1800" dirty="0">
                <a:cs typeface="Times New Roman" pitchFamily="18" charset="0"/>
              </a:rPr>
              <a:t>Shockwave’s opportunity: he is already hanging out in the games section regularly. If shockwave can introduce him to it’s sick and twisted material, it can keep him on the website longer, and use his tendency to send out links to spread the word.</a:t>
            </a:r>
          </a:p>
          <a:p>
            <a:pPr marL="0" indent="0">
              <a:lnSpc>
                <a:spcPct val="90000"/>
              </a:lnSpc>
              <a:buNone/>
            </a:pPr>
            <a:r>
              <a:rPr lang="en-US" sz="1800" dirty="0">
                <a:cs typeface="Times New Roman" pitchFamily="18" charset="0"/>
              </a:rPr>
              <a:t> </a:t>
            </a:r>
          </a:p>
          <a:p>
            <a:pPr marL="0" indent="0">
              <a:lnSpc>
                <a:spcPct val="90000"/>
              </a:lnSpc>
              <a:buNone/>
            </a:pPr>
            <a:endParaRPr lang="en-US" sz="1800" dirty="0"/>
          </a:p>
        </p:txBody>
      </p:sp>
      <p:sp>
        <p:nvSpPr>
          <p:cNvPr id="5" name="Rectangle 4"/>
          <p:cNvSpPr/>
          <p:nvPr/>
        </p:nvSpPr>
        <p:spPr bwMode="auto">
          <a:xfrm>
            <a:off x="2159000" y="6851650"/>
            <a:ext cx="9601200" cy="3810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0705996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r>
              <a:rPr lang="en-US">
                <a:latin typeface="Arial" charset="0"/>
                <a:cs typeface="Arial" charset="0"/>
              </a:rPr>
              <a:t>Grace</a:t>
            </a:r>
            <a:r>
              <a:rPr lang="en-US"/>
              <a:t> </a:t>
            </a:r>
          </a:p>
        </p:txBody>
      </p:sp>
      <p:pic>
        <p:nvPicPr>
          <p:cNvPr id="189445" name="Picture 5" descr="img\grace4.jpg"/>
          <p:cNvPicPr>
            <a:picLocks noGrp="1" noChangeAspect="1" noChangeArrowheads="1"/>
          </p:cNvPicPr>
          <p:nvPr>
            <p:ph type="clipArt" sz="half" idx="1"/>
          </p:nvPr>
        </p:nvPicPr>
        <p:blipFill>
          <a:blip r:embed="rId2">
            <a:extLst>
              <a:ext uri="{28A0092B-C50C-407E-A947-70E740481C1C}">
                <a14:useLocalDpi xmlns:a14="http://schemas.microsoft.com/office/drawing/2010/main" val="0"/>
              </a:ext>
            </a:extLst>
          </a:blip>
          <a:stretch>
            <a:fillRect/>
          </a:stretch>
        </p:blipFill>
        <p:spPr>
          <a:xfrm>
            <a:off x="2310519" y="2742495"/>
            <a:ext cx="2748348" cy="311573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9444" name="Rectangle 4"/>
          <p:cNvSpPr>
            <a:spLocks noGrp="1" noChangeArrowheads="1"/>
          </p:cNvSpPr>
          <p:nvPr>
            <p:ph type="body" sz="half" idx="2"/>
          </p:nvPr>
        </p:nvSpPr>
        <p:spPr>
          <a:xfrm>
            <a:off x="6578600" y="831850"/>
            <a:ext cx="5418667" cy="4381500"/>
          </a:xfrm>
        </p:spPr>
        <p:txBody>
          <a:bodyPr>
            <a:noAutofit/>
          </a:bodyPr>
          <a:lstStyle/>
          <a:p>
            <a:pPr marL="0" indent="0">
              <a:lnSpc>
                <a:spcPct val="90000"/>
              </a:lnSpc>
              <a:buNone/>
            </a:pPr>
            <a:r>
              <a:rPr lang="en-US" sz="1800" dirty="0">
                <a:cs typeface="Times New Roman" pitchFamily="18" charset="0"/>
              </a:rPr>
              <a:t>(62/ female/ widowed/ Little Rock, AR.)</a:t>
            </a:r>
          </a:p>
          <a:p>
            <a:pPr marL="0" indent="0">
              <a:lnSpc>
                <a:spcPct val="90000"/>
              </a:lnSpc>
              <a:buNone/>
            </a:pPr>
            <a:r>
              <a:rPr lang="en-US" sz="1800" i="1" dirty="0">
                <a:cs typeface="Times New Roman" pitchFamily="18" charset="0"/>
              </a:rPr>
              <a:t>“I like playing my favorite games online, but if I can play with friends, well that’s even better!”</a:t>
            </a:r>
            <a:endParaRPr lang="en-US" sz="1800" dirty="0">
              <a:cs typeface="Times New Roman" pitchFamily="18" charset="0"/>
            </a:endParaRPr>
          </a:p>
          <a:p>
            <a:pPr marL="0" indent="0">
              <a:lnSpc>
                <a:spcPct val="90000"/>
              </a:lnSpc>
              <a:buNone/>
            </a:pPr>
            <a:r>
              <a:rPr lang="en-US" sz="1800" dirty="0">
                <a:cs typeface="Times New Roman" pitchFamily="18" charset="0"/>
              </a:rPr>
              <a:t>  </a:t>
            </a:r>
          </a:p>
          <a:p>
            <a:pPr marL="0" indent="0">
              <a:lnSpc>
                <a:spcPct val="90000"/>
              </a:lnSpc>
              <a:buNone/>
            </a:pPr>
            <a:r>
              <a:rPr lang="en-US" sz="1800" dirty="0">
                <a:cs typeface="Times New Roman" pitchFamily="18" charset="0"/>
              </a:rPr>
              <a:t>Personal Background: Her husband has passed on. She has two grown kids, both of whom live far away. She misses the kids, but has a fairly large circle of friends that she spends time with.</a:t>
            </a:r>
          </a:p>
          <a:p>
            <a:pPr marL="0" indent="0">
              <a:lnSpc>
                <a:spcPct val="90000"/>
              </a:lnSpc>
              <a:buNone/>
            </a:pPr>
            <a:r>
              <a:rPr lang="en-US" sz="1800" dirty="0">
                <a:cs typeface="Times New Roman" pitchFamily="18" charset="0"/>
              </a:rPr>
              <a:t> </a:t>
            </a:r>
          </a:p>
          <a:p>
            <a:pPr marL="0" indent="0">
              <a:lnSpc>
                <a:spcPct val="90000"/>
              </a:lnSpc>
              <a:buNone/>
            </a:pPr>
            <a:r>
              <a:rPr lang="en-US" sz="1800" dirty="0">
                <a:cs typeface="Times New Roman" pitchFamily="18" charset="0"/>
              </a:rPr>
              <a:t>Technical Proficiency Profile: Limited. Can use her browser and her email. MS Word confuses her, and she doesn’t like using it. Doesn’t know what an OS is. Tends to click yes if the browser prompts her to do anything, and will click wildly until things work.</a:t>
            </a:r>
          </a:p>
          <a:p>
            <a:pPr marL="0" indent="0">
              <a:lnSpc>
                <a:spcPct val="90000"/>
              </a:lnSpc>
              <a:buNone/>
            </a:pPr>
            <a:r>
              <a:rPr lang="en-US" sz="1800" dirty="0">
                <a:cs typeface="Times New Roman" pitchFamily="18" charset="0"/>
              </a:rPr>
              <a:t>History with Shockwave and/or </a:t>
            </a:r>
            <a:r>
              <a:rPr lang="en-US" sz="1800" dirty="0" err="1">
                <a:cs typeface="Times New Roman" pitchFamily="18" charset="0"/>
              </a:rPr>
              <a:t>AtomFilms</a:t>
            </a:r>
            <a:r>
              <a:rPr lang="en-US" sz="1800" dirty="0">
                <a:cs typeface="Times New Roman" pitchFamily="18" charset="0"/>
              </a:rPr>
              <a:t>: Plays crossword puzzles daily and saves them. Plays card games, </a:t>
            </a:r>
            <a:r>
              <a:rPr lang="en-US" sz="1800" dirty="0" err="1">
                <a:cs typeface="Times New Roman" pitchFamily="18" charset="0"/>
              </a:rPr>
              <a:t>PhotoJam</a:t>
            </a:r>
            <a:r>
              <a:rPr lang="en-US" sz="1800" dirty="0">
                <a:cs typeface="Times New Roman" pitchFamily="18" charset="0"/>
              </a:rPr>
              <a:t>, but is offended by South Park cartoons</a:t>
            </a:r>
          </a:p>
          <a:p>
            <a:pPr marL="0" indent="0">
              <a:lnSpc>
                <a:spcPct val="90000"/>
              </a:lnSpc>
              <a:buNone/>
            </a:pPr>
            <a:r>
              <a:rPr lang="en-US" sz="1800" dirty="0">
                <a:cs typeface="Times New Roman" pitchFamily="18" charset="0"/>
              </a:rPr>
              <a:t>Shockwave’s opportunity: If Grace can be convinced to participate in community activities, she will become a loyal user of the site. She needs to be sheltered from the sick and twisted content, however. </a:t>
            </a:r>
          </a:p>
          <a:p>
            <a:pPr marL="0" indent="0">
              <a:lnSpc>
                <a:spcPct val="90000"/>
              </a:lnSpc>
              <a:buNone/>
            </a:pPr>
            <a:r>
              <a:rPr lang="en-US" sz="1800" dirty="0">
                <a:cs typeface="Times New Roman" pitchFamily="18" charset="0"/>
              </a:rPr>
              <a:t> </a:t>
            </a:r>
          </a:p>
          <a:p>
            <a:pPr marL="0" indent="0">
              <a:lnSpc>
                <a:spcPct val="90000"/>
              </a:lnSpc>
              <a:buNone/>
            </a:pPr>
            <a:r>
              <a:rPr lang="en-US" sz="1800" dirty="0">
                <a:cs typeface="Times New Roman" pitchFamily="18" charset="0"/>
              </a:rPr>
              <a:t> </a:t>
            </a:r>
          </a:p>
          <a:p>
            <a:pPr marL="0" indent="0">
              <a:lnSpc>
                <a:spcPct val="90000"/>
              </a:lnSpc>
              <a:buNone/>
            </a:pPr>
            <a:endParaRPr lang="en-US" sz="1800" dirty="0"/>
          </a:p>
        </p:txBody>
      </p:sp>
      <p:sp>
        <p:nvSpPr>
          <p:cNvPr id="5" name="Rectangle 4"/>
          <p:cNvSpPr/>
          <p:nvPr/>
        </p:nvSpPr>
        <p:spPr bwMode="auto">
          <a:xfrm>
            <a:off x="2159000" y="6775450"/>
            <a:ext cx="9601200" cy="457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987939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1365250"/>
            <a:ext cx="5089031" cy="506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lIns="116037" tIns="58019" rIns="116037" bIns="58019"/>
          <a:lstStyle/>
          <a:p>
            <a:r>
              <a:rPr lang="en-US" dirty="0" smtClean="0"/>
              <a:t>Sort your findings</a:t>
            </a:r>
            <a:endParaRPr lang="en-US" dirty="0"/>
          </a:p>
        </p:txBody>
      </p:sp>
      <p:sp>
        <p:nvSpPr>
          <p:cNvPr id="3" name="TextBox 2"/>
          <p:cNvSpPr txBox="1"/>
          <p:nvPr/>
        </p:nvSpPr>
        <p:spPr>
          <a:xfrm>
            <a:off x="7340600" y="1365250"/>
            <a:ext cx="4495800" cy="5016758"/>
          </a:xfrm>
          <a:prstGeom prst="rect">
            <a:avLst/>
          </a:prstGeom>
          <a:noFill/>
        </p:spPr>
        <p:txBody>
          <a:bodyPr wrap="square" rtlCol="0">
            <a:spAutoFit/>
          </a:bodyPr>
          <a:lstStyle/>
          <a:p>
            <a:pPr algn="l"/>
            <a:r>
              <a:rPr lang="en-US" sz="1600" b="1" dirty="0" smtClean="0"/>
              <a:t>Specific</a:t>
            </a:r>
            <a:r>
              <a:rPr lang="en-US" sz="1600" b="1" dirty="0"/>
              <a:t>: </a:t>
            </a:r>
            <a:r>
              <a:rPr lang="en-US" sz="1600" dirty="0"/>
              <a:t>Each piece of information should be as precise as possible. Throw </a:t>
            </a:r>
            <a:r>
              <a:rPr lang="en-US" sz="1600" dirty="0" smtClean="0"/>
              <a:t>out information </a:t>
            </a:r>
            <a:r>
              <a:rPr lang="en-US" sz="1600" dirty="0"/>
              <a:t>like, “Users like it to be easy,” and keep information like, “Users </a:t>
            </a:r>
            <a:r>
              <a:rPr lang="en-US" sz="1600" dirty="0" smtClean="0"/>
              <a:t>need to </a:t>
            </a:r>
            <a:r>
              <a:rPr lang="en-US" sz="1600" dirty="0"/>
              <a:t>be able to complete a process in half an hour.”</a:t>
            </a:r>
          </a:p>
          <a:p>
            <a:pPr algn="l"/>
            <a:endParaRPr lang="en-US" sz="1600" b="1" dirty="0" smtClean="0"/>
          </a:p>
          <a:p>
            <a:pPr algn="l"/>
            <a:r>
              <a:rPr lang="en-US" sz="1600" b="1" dirty="0" smtClean="0"/>
              <a:t>Relevant</a:t>
            </a:r>
            <a:r>
              <a:rPr lang="en-US" sz="1600" b="1" dirty="0"/>
              <a:t>: </a:t>
            </a:r>
            <a:r>
              <a:rPr lang="en-US" sz="1600" dirty="0"/>
              <a:t>Relevant to your product, not to every site on the Web. Don’t report</a:t>
            </a:r>
            <a:r>
              <a:rPr lang="en-US" sz="1600" dirty="0" smtClean="0"/>
              <a:t>, “</a:t>
            </a:r>
            <a:r>
              <a:rPr lang="en-US" sz="1600" dirty="0"/>
              <a:t>Users like free stuff,” but include, “Many users request free evaluation periods </a:t>
            </a:r>
            <a:r>
              <a:rPr lang="en-US" sz="1600" dirty="0" smtClean="0"/>
              <a:t>for software </a:t>
            </a:r>
            <a:r>
              <a:rPr lang="en-US" sz="1600" dirty="0"/>
              <a:t>to know if paying will be worth it.”</a:t>
            </a:r>
          </a:p>
          <a:p>
            <a:pPr algn="l"/>
            <a:endParaRPr lang="en-US" sz="1600" b="1" dirty="0" smtClean="0"/>
          </a:p>
          <a:p>
            <a:pPr algn="l"/>
            <a:r>
              <a:rPr lang="en-US" sz="1600" b="1" dirty="0" smtClean="0"/>
              <a:t>Universal</a:t>
            </a:r>
            <a:r>
              <a:rPr lang="en-US" sz="1600" b="1" dirty="0"/>
              <a:t>: </a:t>
            </a:r>
            <a:r>
              <a:rPr lang="en-US" sz="1600" dirty="0"/>
              <a:t>Find things that are true for the entire site, not for a single item on </a:t>
            </a:r>
            <a:r>
              <a:rPr lang="en-US" sz="1600" dirty="0" smtClean="0"/>
              <a:t>a single </a:t>
            </a:r>
            <a:r>
              <a:rPr lang="en-US" sz="1600" dirty="0"/>
              <a:t>page. Weed out things like, “Users couldn’t </a:t>
            </a:r>
            <a:r>
              <a:rPr lang="en-US" sz="1600" dirty="0" smtClean="0"/>
              <a:t>find </a:t>
            </a:r>
            <a:r>
              <a:rPr lang="en-US" sz="1600" dirty="0"/>
              <a:t>the Submit button on the</a:t>
            </a:r>
          </a:p>
          <a:p>
            <a:pPr algn="l"/>
            <a:r>
              <a:rPr lang="en-US" sz="1600" dirty="0"/>
              <a:t>checkout page,” but leave in, “We have a type of user who knows what he </a:t>
            </a:r>
            <a:r>
              <a:rPr lang="en-US" sz="1600" dirty="0" smtClean="0"/>
              <a:t>wants already and needs a way to speed through finding and buying.”</a:t>
            </a:r>
            <a:endParaRPr lang="en-US" sz="1600" dirty="0"/>
          </a:p>
        </p:txBody>
      </p:sp>
      <p:sp>
        <p:nvSpPr>
          <p:cNvPr id="5" name="Rectangle 4"/>
          <p:cNvSpPr/>
          <p:nvPr/>
        </p:nvSpPr>
        <p:spPr bwMode="auto">
          <a:xfrm>
            <a:off x="2159000" y="6546850"/>
            <a:ext cx="9601200" cy="6858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81736772"/>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lIns="116037" tIns="58019" rIns="116037" bIns="58019"/>
          <a:lstStyle/>
          <a:p>
            <a:r>
              <a:rPr lang="en-US" dirty="0" smtClean="0"/>
              <a:t>Write out everything you can think of that you observed on post its</a:t>
            </a:r>
            <a:endParaRPr lang="en-US" dirty="0"/>
          </a:p>
        </p:txBody>
      </p:sp>
      <p:sp>
        <p:nvSpPr>
          <p:cNvPr id="3" name="Title 2"/>
          <p:cNvSpPr>
            <a:spLocks noGrp="1"/>
          </p:cNvSpPr>
          <p:nvPr>
            <p:ph type="title"/>
          </p:nvPr>
        </p:nvSpPr>
        <p:spPr/>
        <p:txBody>
          <a:bodyPr lIns="116037" tIns="58019" rIns="116037" bIns="58019"/>
          <a:lstStyle/>
          <a:p>
            <a:r>
              <a:rPr lang="en-US" dirty="0" smtClean="0"/>
              <a:t>5 minutes</a:t>
            </a:r>
            <a:endParaRPr lang="en-US" dirty="0"/>
          </a:p>
        </p:txBody>
      </p:sp>
      <p:sp>
        <p:nvSpPr>
          <p:cNvPr id="5" name="TextBox 4"/>
          <p:cNvSpPr txBox="1"/>
          <p:nvPr/>
        </p:nvSpPr>
        <p:spPr>
          <a:xfrm>
            <a:off x="8255000" y="146050"/>
            <a:ext cx="4495800" cy="3539430"/>
          </a:xfrm>
          <a:prstGeom prst="rect">
            <a:avLst/>
          </a:prstGeom>
          <a:noFill/>
        </p:spPr>
        <p:txBody>
          <a:bodyPr wrap="square" rtlCol="0">
            <a:spAutoFit/>
          </a:bodyPr>
          <a:lstStyle/>
          <a:p>
            <a:pPr algn="l"/>
            <a:r>
              <a:rPr lang="en-US" sz="1400" b="1" dirty="0" smtClean="0"/>
              <a:t>Specific</a:t>
            </a:r>
            <a:r>
              <a:rPr lang="en-US" sz="1400" b="1" dirty="0"/>
              <a:t>: </a:t>
            </a:r>
            <a:r>
              <a:rPr lang="en-US" sz="1400" dirty="0"/>
              <a:t>Each piece of information should be as precise as possible. Throw </a:t>
            </a:r>
            <a:r>
              <a:rPr lang="en-US" sz="1400" dirty="0" smtClean="0"/>
              <a:t>out information </a:t>
            </a:r>
            <a:r>
              <a:rPr lang="en-US" sz="1400" dirty="0"/>
              <a:t>like, “Users like it to be easy,” and keep information like, “Users </a:t>
            </a:r>
            <a:r>
              <a:rPr lang="en-US" sz="1400" dirty="0" smtClean="0"/>
              <a:t>need to </a:t>
            </a:r>
            <a:r>
              <a:rPr lang="en-US" sz="1400" dirty="0"/>
              <a:t>be able to complete a process in half an hour.”</a:t>
            </a:r>
          </a:p>
          <a:p>
            <a:pPr algn="l"/>
            <a:endParaRPr lang="en-US" sz="1400" b="1" dirty="0" smtClean="0"/>
          </a:p>
          <a:p>
            <a:pPr algn="l"/>
            <a:r>
              <a:rPr lang="en-US" sz="1400" b="1" dirty="0" smtClean="0"/>
              <a:t>Relevant</a:t>
            </a:r>
            <a:r>
              <a:rPr lang="en-US" sz="1400" b="1" dirty="0"/>
              <a:t>: </a:t>
            </a:r>
            <a:r>
              <a:rPr lang="en-US" sz="1400" dirty="0"/>
              <a:t>Relevant to your product, not to every site on the Web. Don’t report</a:t>
            </a:r>
            <a:r>
              <a:rPr lang="en-US" sz="1400" dirty="0" smtClean="0"/>
              <a:t>, “</a:t>
            </a:r>
            <a:r>
              <a:rPr lang="en-US" sz="1400" dirty="0"/>
              <a:t>Users like free stuff,” but include, “Many users request free evaluation periods </a:t>
            </a:r>
            <a:r>
              <a:rPr lang="en-US" sz="1400" dirty="0" smtClean="0"/>
              <a:t>for software </a:t>
            </a:r>
            <a:r>
              <a:rPr lang="en-US" sz="1400" dirty="0"/>
              <a:t>to know if paying will be worth it.”</a:t>
            </a:r>
          </a:p>
          <a:p>
            <a:pPr algn="l"/>
            <a:endParaRPr lang="en-US" sz="1400" b="1" dirty="0" smtClean="0"/>
          </a:p>
          <a:p>
            <a:pPr algn="l"/>
            <a:r>
              <a:rPr lang="en-US" sz="1400" b="1" dirty="0" smtClean="0"/>
              <a:t>Universal</a:t>
            </a:r>
            <a:r>
              <a:rPr lang="en-US" sz="1400" b="1" dirty="0"/>
              <a:t>: </a:t>
            </a:r>
            <a:r>
              <a:rPr lang="en-US" sz="1400" dirty="0"/>
              <a:t>Find things that are true for the entire site, not for a single item on </a:t>
            </a:r>
            <a:r>
              <a:rPr lang="en-US" sz="1400" dirty="0" smtClean="0"/>
              <a:t>a single </a:t>
            </a:r>
            <a:r>
              <a:rPr lang="en-US" sz="1400" dirty="0"/>
              <a:t>page. Weed out things like, “Users couldn’t </a:t>
            </a:r>
            <a:r>
              <a:rPr lang="en-US" sz="1400" dirty="0" smtClean="0"/>
              <a:t>find </a:t>
            </a:r>
            <a:r>
              <a:rPr lang="en-US" sz="1400" dirty="0"/>
              <a:t>the Submit button on the</a:t>
            </a:r>
          </a:p>
          <a:p>
            <a:pPr algn="l"/>
            <a:r>
              <a:rPr lang="en-US" sz="1400" dirty="0"/>
              <a:t>checkout page,” but leave in, “We have a type of user who knows what he </a:t>
            </a:r>
            <a:r>
              <a:rPr lang="en-US" sz="1400" dirty="0" smtClean="0"/>
              <a:t>wants already and needs a way to speed through finding and buying.”</a:t>
            </a:r>
            <a:endParaRPr lang="en-US" sz="1400" dirty="0"/>
          </a:p>
        </p:txBody>
      </p:sp>
      <p:sp>
        <p:nvSpPr>
          <p:cNvPr id="6" name="Rectangle 5"/>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66404285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lIns="116037" tIns="58019" rIns="116037" bIns="58019">
            <a:normAutofit/>
          </a:bodyPr>
          <a:lstStyle/>
          <a:p>
            <a:r>
              <a:rPr lang="en-US" dirty="0" smtClean="0"/>
              <a:t>Write out age(s), genders, ethnicities and other demographics of people you talked to</a:t>
            </a:r>
            <a:endParaRPr lang="en-US" dirty="0"/>
          </a:p>
        </p:txBody>
      </p:sp>
      <p:sp>
        <p:nvSpPr>
          <p:cNvPr id="2" name="Title 1"/>
          <p:cNvSpPr>
            <a:spLocks noGrp="1"/>
          </p:cNvSpPr>
          <p:nvPr>
            <p:ph type="title"/>
          </p:nvPr>
        </p:nvSpPr>
        <p:spPr/>
        <p:txBody>
          <a:bodyPr lIns="116037" tIns="58019" rIns="116037" bIns="58019"/>
          <a:lstStyle/>
          <a:p>
            <a:r>
              <a:rPr lang="en-US" dirty="0" smtClean="0"/>
              <a:t>1 minute</a:t>
            </a:r>
            <a:endParaRPr lang="en-US" dirty="0"/>
          </a:p>
        </p:txBody>
      </p:sp>
      <p:sp>
        <p:nvSpPr>
          <p:cNvPr id="4" name="Rectangle 3"/>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890941400"/>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lIns="116037" tIns="58019" rIns="116037" bIns="58019"/>
          <a:lstStyle/>
          <a:p>
            <a:r>
              <a:rPr lang="en-US" dirty="0" smtClean="0"/>
              <a:t>Make pseudo-people</a:t>
            </a:r>
          </a:p>
          <a:p>
            <a:r>
              <a:rPr lang="en-US" dirty="0" smtClean="0"/>
              <a:t>Don’t name them yet</a:t>
            </a:r>
          </a:p>
          <a:p>
            <a:r>
              <a:rPr lang="en-US" dirty="0" smtClean="0"/>
              <a:t>When you see a repeat, place  posit on another</a:t>
            </a:r>
          </a:p>
          <a:p>
            <a:r>
              <a:rPr lang="en-US" dirty="0" smtClean="0"/>
              <a:t>Look for a pattern that looks like a person</a:t>
            </a:r>
            <a:endParaRPr lang="en-US" dirty="0"/>
          </a:p>
        </p:txBody>
      </p:sp>
      <p:sp>
        <p:nvSpPr>
          <p:cNvPr id="2" name="Title 1"/>
          <p:cNvSpPr>
            <a:spLocks noGrp="1"/>
          </p:cNvSpPr>
          <p:nvPr>
            <p:ph type="title"/>
          </p:nvPr>
        </p:nvSpPr>
        <p:spPr/>
        <p:txBody>
          <a:bodyPr lIns="116037" tIns="58019" rIns="116037" bIns="58019"/>
          <a:lstStyle/>
          <a:p>
            <a:r>
              <a:rPr lang="en-US" dirty="0" smtClean="0"/>
              <a:t>10 minutes group together like</a:t>
            </a:r>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75" y="24130"/>
            <a:ext cx="5686425"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6246384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16037" tIns="58019" rIns="116037" bIns="58019"/>
          <a:lstStyle/>
          <a:p>
            <a:r>
              <a:rPr lang="en-US" dirty="0" smtClean="0"/>
              <a:t>Share</a:t>
            </a:r>
            <a:endParaRPr lang="en-US" dirty="0"/>
          </a:p>
        </p:txBody>
      </p:sp>
      <p:sp>
        <p:nvSpPr>
          <p:cNvPr id="3" name="Rectangle 2"/>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12603747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lIns="116037" tIns="58019" rIns="116037" bIns="58019"/>
          <a:lstStyle/>
          <a:p>
            <a:r>
              <a:rPr lang="en-US" dirty="0" smtClean="0"/>
              <a:t>Start adding depth to the personas</a:t>
            </a:r>
            <a:endParaRPr lang="en-US" dirty="0"/>
          </a:p>
        </p:txBody>
      </p:sp>
      <p:sp>
        <p:nvSpPr>
          <p:cNvPr id="2" name="Title 1"/>
          <p:cNvSpPr>
            <a:spLocks noGrp="1"/>
          </p:cNvSpPr>
          <p:nvPr>
            <p:ph type="title"/>
          </p:nvPr>
        </p:nvSpPr>
        <p:spPr/>
        <p:txBody>
          <a:bodyPr lIns="116037" tIns="58019" rIns="116037" bIns="58019"/>
          <a:lstStyle/>
          <a:p>
            <a:r>
              <a:rPr lang="en-US" dirty="0" smtClean="0"/>
              <a:t>Enrich</a:t>
            </a:r>
            <a:endParaRPr lang="en-US" dirty="0"/>
          </a:p>
        </p:txBody>
      </p:sp>
      <p:sp>
        <p:nvSpPr>
          <p:cNvPr id="4" name="Rectangle 3"/>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39225541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16037" tIns="58019" rIns="116037" bIns="58019"/>
          <a:lstStyle/>
          <a:p>
            <a:r>
              <a:rPr lang="en-US" dirty="0" smtClean="0"/>
              <a:t>Frequency of Use</a:t>
            </a:r>
            <a:endParaRPr lang="en-US" dirty="0"/>
          </a:p>
        </p:txBody>
      </p:sp>
      <p:pic>
        <p:nvPicPr>
          <p:cNvPr id="1032" name="Picture 8" descr="C:\Users\christina\AppData\Local\Microsoft\Windows\Temporary Internet Files\Content.IE5\YLUJD391\MP900444211[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267"/>
          <a:stretch/>
        </p:blipFill>
        <p:spPr bwMode="auto">
          <a:xfrm>
            <a:off x="216748" y="3680409"/>
            <a:ext cx="1194076" cy="91534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christina\AppData\Local\Microsoft\Windows\Temporary Internet Files\Content.IE5\P4X4PRU8\MP900444188[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70827" y="3390969"/>
            <a:ext cx="1224845" cy="1379361"/>
          </a:xfrm>
          <a:prstGeom prst="rect">
            <a:avLst/>
          </a:prstGeom>
          <a:noFill/>
          <a:extLst>
            <a:ext uri="{909E8E84-426E-40DD-AFC4-6F175D3DCCD1}">
              <a14:hiddenFill xmlns:a14="http://schemas.microsoft.com/office/drawing/2010/main">
                <a:solidFill>
                  <a:srgbClr val="FFFFFF"/>
                </a:solidFill>
              </a14:hiddenFill>
            </a:ext>
          </a:extLst>
        </p:spPr>
      </p:pic>
      <p:sp>
        <p:nvSpPr>
          <p:cNvPr id="3" name="Left-Right Arrow 2"/>
          <p:cNvSpPr/>
          <p:nvPr/>
        </p:nvSpPr>
        <p:spPr>
          <a:xfrm>
            <a:off x="1410822" y="3894667"/>
            <a:ext cx="9643258" cy="4868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lIns="116037" tIns="58019" rIns="116037" bIns="58019" rtlCol="0" anchor="ctr"/>
          <a:lstStyle/>
          <a:p>
            <a:pPr algn="ctr"/>
            <a:endParaRPr lang="en-US"/>
          </a:p>
        </p:txBody>
      </p:sp>
      <p:pic>
        <p:nvPicPr>
          <p:cNvPr id="25" name="Picture 5" descr="img\grace4.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2323"/>
          <a:stretch/>
        </p:blipFill>
        <p:spPr>
          <a:xfrm>
            <a:off x="2059093" y="3105025"/>
            <a:ext cx="1003688" cy="88385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 name="Picture 1029" descr="img\sarah4.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2687"/>
          <a:stretch/>
        </p:blipFill>
        <p:spPr>
          <a:xfrm>
            <a:off x="5093547" y="3135983"/>
            <a:ext cx="1026115" cy="88816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 name="Picture 7" descr="personas\img\scott2.jpg"/>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a:xfrm>
            <a:off x="9412199" y="3135981"/>
            <a:ext cx="1087009" cy="82763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34"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2939" y="3110805"/>
            <a:ext cx="1110827" cy="88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16747" y="4868333"/>
            <a:ext cx="1842347" cy="1225167"/>
          </a:xfrm>
          <a:prstGeom prst="rect">
            <a:avLst/>
          </a:prstGeom>
          <a:noFill/>
        </p:spPr>
        <p:txBody>
          <a:bodyPr wrap="square" lIns="116037" tIns="58019" rIns="116037" bIns="58019" rtlCol="0">
            <a:spAutoFit/>
          </a:bodyPr>
          <a:lstStyle/>
          <a:p>
            <a:r>
              <a:rPr lang="en-US" sz="3600" dirty="0" smtClean="0"/>
              <a:t>Weekly?</a:t>
            </a:r>
            <a:endParaRPr lang="en-US" sz="3600" dirty="0"/>
          </a:p>
        </p:txBody>
      </p:sp>
      <p:sp>
        <p:nvSpPr>
          <p:cNvPr id="5" name="TextBox 4"/>
          <p:cNvSpPr txBox="1"/>
          <p:nvPr/>
        </p:nvSpPr>
        <p:spPr>
          <a:xfrm>
            <a:off x="5093547" y="4849856"/>
            <a:ext cx="1658338" cy="671169"/>
          </a:xfrm>
          <a:prstGeom prst="rect">
            <a:avLst/>
          </a:prstGeom>
          <a:noFill/>
        </p:spPr>
        <p:txBody>
          <a:bodyPr wrap="square" lIns="116037" tIns="58019" rIns="116037" bIns="58019" rtlCol="0">
            <a:spAutoFit/>
          </a:bodyPr>
          <a:lstStyle/>
          <a:p>
            <a:r>
              <a:rPr lang="en-US" sz="3600" dirty="0" smtClean="0"/>
              <a:t>Daily</a:t>
            </a:r>
            <a:endParaRPr lang="en-US" sz="3600" dirty="0"/>
          </a:p>
        </p:txBody>
      </p:sp>
      <p:sp>
        <p:nvSpPr>
          <p:cNvPr id="6" name="TextBox 5"/>
          <p:cNvSpPr txBox="1"/>
          <p:nvPr/>
        </p:nvSpPr>
        <p:spPr>
          <a:xfrm>
            <a:off x="11129716" y="4868334"/>
            <a:ext cx="1658338" cy="1225167"/>
          </a:xfrm>
          <a:prstGeom prst="rect">
            <a:avLst/>
          </a:prstGeom>
          <a:noFill/>
        </p:spPr>
        <p:txBody>
          <a:bodyPr wrap="square" lIns="116037" tIns="58019" rIns="116037" bIns="58019" rtlCol="0">
            <a:spAutoFit/>
          </a:bodyPr>
          <a:lstStyle/>
          <a:p>
            <a:r>
              <a:rPr lang="en-US" sz="3600" dirty="0" smtClean="0"/>
              <a:t>All the time?</a:t>
            </a:r>
            <a:endParaRPr lang="en-US" sz="3600" dirty="0"/>
          </a:p>
        </p:txBody>
      </p:sp>
      <p:pic>
        <p:nvPicPr>
          <p:cNvPr id="1035"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5815" y="3073961"/>
            <a:ext cx="1308507" cy="956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76321" y="3105025"/>
            <a:ext cx="1126421" cy="888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9157396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16037" tIns="58019" rIns="116037" bIns="58019"/>
          <a:lstStyle/>
          <a:p>
            <a:r>
              <a:rPr lang="en-US" sz="1200" dirty="0" smtClean="0"/>
              <a:t>Examples</a:t>
            </a:r>
            <a:endParaRPr lang="en-US" sz="1200" dirty="0"/>
          </a:p>
        </p:txBody>
      </p:sp>
      <p:pic>
        <p:nvPicPr>
          <p:cNvPr id="66562" name="Picture 2" descr="C:\Users\christina\Pictures\IMG_00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26"/>
            <a:ext cx="13004800" cy="727244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ular Callout 2"/>
          <p:cNvSpPr/>
          <p:nvPr/>
        </p:nvSpPr>
        <p:spPr>
          <a:xfrm>
            <a:off x="10403840" y="2353028"/>
            <a:ext cx="2059093" cy="1298222"/>
          </a:xfrm>
          <a:prstGeom prst="wedgeRectCallout">
            <a:avLst>
              <a:gd name="adj1" fmla="val -30151"/>
              <a:gd name="adj2" fmla="val -81352"/>
            </a:avLst>
          </a:prstGeom>
        </p:spPr>
        <p:style>
          <a:lnRef idx="2">
            <a:schemeClr val="accent6"/>
          </a:lnRef>
          <a:fillRef idx="1">
            <a:schemeClr val="lt1"/>
          </a:fillRef>
          <a:effectRef idx="0">
            <a:schemeClr val="accent6"/>
          </a:effectRef>
          <a:fontRef idx="minor">
            <a:schemeClr val="dk1"/>
          </a:fontRef>
        </p:style>
        <p:txBody>
          <a:bodyPr lIns="116037" tIns="58019" rIns="116037" bIns="58019" rtlCol="0" anchor="ctr"/>
          <a:lstStyle/>
          <a:p>
            <a:pPr algn="ctr"/>
            <a:r>
              <a:rPr lang="en-US" sz="2800" dirty="0" smtClean="0">
                <a:solidFill>
                  <a:schemeClr val="tx1"/>
                </a:solidFill>
              </a:rPr>
              <a:t>Eats lunch at desk each day</a:t>
            </a:r>
            <a:endParaRPr lang="en-US" sz="2800" dirty="0">
              <a:solidFill>
                <a:schemeClr val="tx1"/>
              </a:solidFill>
            </a:endParaRPr>
          </a:p>
        </p:txBody>
      </p:sp>
      <p:sp>
        <p:nvSpPr>
          <p:cNvPr id="5" name="Rectangular Callout 4"/>
          <p:cNvSpPr/>
          <p:nvPr/>
        </p:nvSpPr>
        <p:spPr>
          <a:xfrm>
            <a:off x="5852160" y="3326695"/>
            <a:ext cx="2059093" cy="1298222"/>
          </a:xfrm>
          <a:prstGeom prst="wedgeRectCallout">
            <a:avLst>
              <a:gd name="adj1" fmla="val -30151"/>
              <a:gd name="adj2" fmla="val -81352"/>
            </a:avLst>
          </a:prstGeom>
        </p:spPr>
        <p:style>
          <a:lnRef idx="2">
            <a:schemeClr val="accent6"/>
          </a:lnRef>
          <a:fillRef idx="1">
            <a:schemeClr val="lt1"/>
          </a:fillRef>
          <a:effectRef idx="0">
            <a:schemeClr val="accent6"/>
          </a:effectRef>
          <a:fontRef idx="minor">
            <a:schemeClr val="dk1"/>
          </a:fontRef>
        </p:style>
        <p:txBody>
          <a:bodyPr lIns="116037" tIns="58019" rIns="116037" bIns="58019" rtlCol="0" anchor="ctr"/>
          <a:lstStyle/>
          <a:p>
            <a:pPr algn="ctr"/>
            <a:r>
              <a:rPr lang="en-US" sz="2800" dirty="0" smtClean="0">
                <a:solidFill>
                  <a:schemeClr val="tx1"/>
                </a:solidFill>
              </a:rPr>
              <a:t>Eats lunch with team</a:t>
            </a:r>
            <a:endParaRPr lang="en-US" sz="2800" dirty="0">
              <a:solidFill>
                <a:schemeClr val="tx1"/>
              </a:solidFill>
            </a:endParaRPr>
          </a:p>
        </p:txBody>
      </p:sp>
      <p:sp>
        <p:nvSpPr>
          <p:cNvPr id="6" name="Rectangular Callout 5"/>
          <p:cNvSpPr/>
          <p:nvPr/>
        </p:nvSpPr>
        <p:spPr>
          <a:xfrm>
            <a:off x="433494" y="2508655"/>
            <a:ext cx="2059093" cy="1298222"/>
          </a:xfrm>
          <a:prstGeom prst="wedgeRectCallout">
            <a:avLst>
              <a:gd name="adj1" fmla="val 44396"/>
              <a:gd name="adj2" fmla="val -85041"/>
            </a:avLst>
          </a:prstGeom>
        </p:spPr>
        <p:style>
          <a:lnRef idx="2">
            <a:schemeClr val="accent6"/>
          </a:lnRef>
          <a:fillRef idx="1">
            <a:schemeClr val="lt1"/>
          </a:fillRef>
          <a:effectRef idx="0">
            <a:schemeClr val="accent6"/>
          </a:effectRef>
          <a:fontRef idx="minor">
            <a:schemeClr val="dk1"/>
          </a:fontRef>
        </p:style>
        <p:txBody>
          <a:bodyPr lIns="116037" tIns="58019" rIns="116037" bIns="58019" rtlCol="0" anchor="ctr"/>
          <a:lstStyle/>
          <a:p>
            <a:pPr algn="ctr"/>
            <a:r>
              <a:rPr lang="en-US" sz="2800" dirty="0" smtClean="0">
                <a:solidFill>
                  <a:schemeClr val="tx1"/>
                </a:solidFill>
              </a:rPr>
              <a:t>Eats out with clients</a:t>
            </a:r>
            <a:endParaRPr lang="en-US" sz="2800" dirty="0">
              <a:solidFill>
                <a:schemeClr val="tx1"/>
              </a:solidFill>
            </a:endParaRPr>
          </a:p>
        </p:txBody>
      </p:sp>
    </p:spTree>
    <p:extLst>
      <p:ext uri="{BB962C8B-B14F-4D97-AF65-F5344CB8AC3E}">
        <p14:creationId xmlns:p14="http://schemas.microsoft.com/office/powerpoint/2010/main" val="182549730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data:image/jpeg;base64,/9j/4AAQSkZJRgABAQAAAQABAAD/2wCEAAkGBhQSEBQUEhQUFRUUFxcXGBcWFxYUFRgYFRQVFBUWFBUXHCYeFxwjGhUVHy8gIycpLDAvFR4xNTAqNSYsLCkBCQoKDgwOGg8PGiwkHyQsKSwpLC0sLCkqLCwpLCwsLyotKSouLCwpLCksLC0sLCwsKSwsLCksNCwpLDQsKSwsLP/AABEIAMQBAgMBIgACEQEDEQH/xAAcAAABBQEBAQAAAAAAAAAAAAAAAgMEBQYBBwj/xABPEAACAQMBBAUIBwQEDQMFAAABAgMABBESBRMhMQYiQVFhFDJSYnGBkZIWI0JygqHRBzNDsWODk6IVJDRTVHOjsrPBwtPwROHxF1WEw9L/xAAaAQEAAwEBAQAAAAAAAAAAAAAAAQIDBAUG/8QAMREAAgECAwUGBQUBAAAAAAAAAAECAxESITEEE0FRYRUigZGh8AUUcbHRMkJS4fHB/9oADAMBAAIRAxEAPwCIKWKSKWK8U7RQp1BTYp6MVAHFFdahaRPOqAsxwB7+fAAAcSSeAA4nPCoIHBSxXb/ZFzBbLcSmBDJ+7tn3guXJ4qgK5G8I4ldOF7WABImWnRa8ddTNbxdylZJT72DJ/Kt/l58iE8WhFFLFcvrOe243CLuzgb6MlogTwAkDANFk9pyvHGrNKFZSg4uzAoU4KQKcFUZIoUsUlaWKqBQpYpIpYFQQKFSFFMoKfFQBYpIrppMkgVSzEBVBJJ4AADJJ8ABUAcApYrKzbU2hpWZYIvJ5BqACySzoh4o0sSuucrhiE1EZxjhU/Z+0LqZNcHkMycsrLPGQe5lMTFW8Dxq7pvUF+gpyqYXl6vOzjb7l0v8A1xLR/hq4HnWFx+CS1k//AGgn4VXA+nmhZl2tLFUa9JCPOtL5f6gOP9m7Us9LoB563KfetLofmIyKjBLkQXgpYqhXpxZdtwi/fEkf++oqTB0usm827tT/AF8Q/m1Q4S5Mi6LgU4KiW+0Yn8yWNvuujfyNSxVGSLFLFJFLFVB2iu0UIPGxTgpApwV3GgpRT6CmVFSFFQDoq06LQxqbm/nGqOyGmNeZ3pjEjuB6emSONe4s/fVZRsjbll5NcW95JOq+Wb7EIcBljigADSKPNEqNyIOYx3V0bNbHdmdS9sjQ7Dj1TGe6INw45nJVcnO6iJ4KicAAMZI1HJNalTXnW19p2CNA1nFcKQz70mK5JZDE+kMZM6/rN2RzI8ONPW3TwpwWK4de4xhR7i7qRXU6kF+5eZtTeWlj0fdKylWAIIIIIyCCMEEHmCOyvOL7Zps5tw2d05Jt34kFRljAx9NBnGfOUA8w1Srn9qixxs3klxwH2mgUZJwBkSE4yRxx7qT0h6SmS2aO9tpbYyLqhlH1sQkUa4n1BQykMFPmnAznAzVZOFWNkyklZjQpYqt2XtyKZU0yRl2RWKBlLDKhiNOc8M1ZivNkmnmQLFLFQ5tpRI2l5EU8ODMBz5ZJ5Z8amL/P/wA4VVoCxSxSRSxVQOxinRSEFOCoBw1V7Rj8omS1HFTiW47t0rdSM/6yQAY9FJKm316sMbyyHCRqWY+AGeA7T2Ad5FOdG9nNHG0koxNOd5IOenhiOIHujTC+3Ue2rLLvEpXZbVmuluzo0RrmMtFdcFR4iFaR24IkqkFZV7TqBwqsRjFaWsde3flN4cHMVtmNe5pT++bx04EYPfvO+lO97mktCZadJ5owBdQkj/O24MinxaE/WJ+HWKudm7ZguB9TKkmOYU9YfeQ9ZT7QKqai3my4psGWNHI5MR1h91x1l9xq7jF9BmjWU/DKB2ViY7F0/dXNygH2TIJl+E6ufzp8SXQ/9WffBAT+Siq4LaMXN6ACONRru3twpaVYtI5lwuAPEtwFYwyXJ867k/BFAn5mNqj/AOCULB5TJOw5NM5kx91D1F/CorRWRWwjbs1jdOltaWsLtcMYzcLbx7uNNJMsiOVG8ZU1Y05AJXJ5A7+KMAADgAAAPADArJ9FIN5dXE55RabaP2jEtwR+IxJ/VGtctZVpZ2MxYpYpApwVzg7RXcUVBB42KWKSKWBXeaDkYp5abjFOrUADWfgvZIIoWtvrI2lmjKBQd6RIVQE4z+7AUY4dXPHNWe17lVjZSxDOrKuni2SpGVHhnOSQB2kVCsv8Yi0YEG8EUseDqVJFCgGMjHnKPN4EFe3OT17NHWRXiaXYfQaIkZjhKprC4iUHDyaxvWyd4yjCA8MAcuJNaROhNnjBt4j7UX+QFPbAmDRkqc4Yqcd45/z/AJ1cIK6jZRSWR5b+0Xo1bQRIIYY0aR1GQigjAd+DYyPMr0jprt22t7V45gsjOulIcamcngnUHEDOOPhw44FReknR2K7j0SZGDlWXmpwVzx4EYYjBBHGsXs/ZNtb3BRpIlftknmVWbUzJiFSAGOVIJAHMAk8qZ3yMZ07u41FJAbPZkMaotzHJI06gDeKY45ElMpHpO6Y7Dnhyq0Woc1ksW0btQPPEMynjwWVCrKB2deJm4c9Q7hU0V520O87ciErEdraRXZ4ZTGz41qwEkT4AUF04EHSAMqRwAznFRd9Eh+tRrJj/ABYCDasfXUroUn11U9zGpp2hGH0FwGyBg8OJAIUHlqwQdOc4I4Una92YoHYYz1VBbioLusYLDtALZI8K5sN379vxLYjt5JPBC0p3E8aDOUZonOcAARkOpJyAOsOfZUpZJEdUnjEbSA6Cr7xGKjLJq0qQ4GTjGCASCcHFHsLZjbvQ0kZsoJBI05Bi3m7lMxjCHq6FkCguCFwpVR2jT28h2hbPpwhDCW1Zs56uDG7jsD9bK+g+OeazUniwvz+3j0LuCtdDiil1Bs9pBnMbqYpl86J8ax6yHlInrrkd+Dwpe1dpLBC8r5IQZwObHkqL4sxCjxNXs72MiJLF5TdpBzig0zTdzPnNvEfepkI9RO+tRVV0Z2W0EA3uDNIxlmI/zj81HgoCoPBBVrUTfBcDaCsin6U7XMEGIz9dKd3F24YgkyEdyKGc/dA7ay0mLaBIo/ObCLniQObO3jjLE95HfUnyjyq6efnFHmOHuKgjeSD77rwPoxr31FsozcTtKfMHVT7uclvxEfBVrojHCrPxKt3Itoz27aRIyo56jSkyxhifMfJ1KCeTKwGTgg8M3T7SaP8Afxsve8eZox7SBrX3rjxqTd2SyIUYAgjGPyprYt4sbrb3JOonEMpPB+6Nm9McgT53D7XM3fMWsP29ysi6kZXX0lIYfEU7Ui66JQOxcAo5+2hMbn2shBb35qM/R2df3dzkf0saufiugn3k1TFF8S2Z2om0bwxrhAGkc6Y19Jz3+qvnMewA+FSV2Jd54zQAeEL5/wCNVhszo+sTbxmMkp4F2xwGc6UUcEXPYO7JyeNMUUM2V/RuE2EyW7szRXXFHYkkXQBaVTnlvVGsD0lcDnW0WqzbexFubZos6WOGRxzjkQho5F8VYA/EdtN9Fdtm5g+sASeJjFOnoyp52PVYYYeDeFZ1E2sXn79+pk1Zl0KWKSKWKwKiq5Sq5UA8cFLFJFOIK7jQdUUTzhELMcKoyT+nefClCqLbF1vJN2PNjILeL8wPwg59pHo1enDHKxVuyIcsrSMXbzm5D0R2KPZ295z4Vd9GNnCSzU4DiEmN1I1aomAZcg88Kyn+rFVYtWAz/wDNSuhO2vJpl1fu5fqn7gwkZY29mSVP3x3V6trKyM4PvZnrOzNnpFGqRgBQBwGAPcBwqeoqv2ZN1MDiF4D7vYPdy9wpye5xyql7HaouWSHJZMnFeQbbE9ylwYyXjka4QKrjgQ7GMNEY8cQFYNqyda8eK49OvEkaJhHwdhpVvRLcNf4Rx9oArDzbGlsLtI7cpJG0JYrIzIVCOFQagrE8XYAkcVGD5gNVcrK5MlBO0tCRsqziRA0KoBIFbKjgwxlfdg8ByGasBUPZdqY4URiCVXBI5Z5nGezJ4VMAryZPM5SFe7ID6iraS+AwYCSKTAwBLE3BuGBkENwHHhiqiayYaInLL11KxyNvrSUjOIxKRvI9QyAjeGA2K1Ark9ssiFHUMrDBB5EVFybmUexVCOtPDhgwWeJruANz1K0RwT26mOrt4GtX0Ldkjy40PMd6UC6FRmHFFT7I4E+0sTgnFQl2dOOqtwNPYXi1zAdxfWFY+sVz35PEoh2VPBkxkT6jqbeHdzE+DgaGAHALhAAOdZVISnG1/fvmzWM4pm4vrSC5ULcxK+OIJHEHvVhxQ+IIrGw7JWTaJjR5XtrMq5Ej7xfKSMxorMNZEaNrILHrFOWOJc9M3iQhopBMcLFHIuDJIxCoqOhKP1iM4OcZNX+wtleTwLHnU/F5H7Xlc6pHPtYnHgAOylOVVR7/AIdeokoN90n1nume0ykawRkiW5JUEc0jGDNJ4EKQo9aQd1aBmABJIAHEk8AAOZPhWF2fceUTS3j8EcYi1cNMCZKk92o6pD94d1aU1nfkRJ8BG08RxR28fBpOqAPsxrgOR3cMIPFh3VbWlsEQKByqp2Sm+lacg9bGnPMRjzB4E5LHxY91W11eJEuqRlQcssQMnuHefAca2fIquY9UXaOz0mjKOMg/l4ju/wDam025CWC7wKW80OGi1fd3gXV7s1OquaJ1FdHdtMW8nuD9coyrn+Mg5t98Dzh2+cOZC6CsjtLZwlUcSrqQyOpwysOIZT2Ef+cM1ZdHukBlJhmwtwgyQOCyKMDeRj3jUv2Se4g1Scb5olO2TLyiiisi5Jtpuw1mekv+IXsd8OEE2iC7HYBnEFwfuk6Se4ir5TxqXfbPS4geKUakkQow8GGOHce0eytqb4MymrkkUsVmuhF6+6e1nOZ7MiJif4keMwTDwZAPerVphXNOOF2MjtFdoqoPHBTsYppafjFdxoRtp326jyMF2OlAeRY54nwABY+Cmq+xs9CjmT2k8yTxJPiSST7aXI29mLc1jyieLZG8b4gL+Fu+rnZ9jnia9LZ6eGN+LMZO7K5kPdUWx2VvIJDzxLMuO3Akbl8TWsuLUciOyqKa1ltiWhIZCxYxtyLMcnS3ONie3iuewV0FDSdDduak0yHrodD+JxlX9jDDe3I7K2EUAY5ryhZ339vPbLqWfUjRnCljpZ1QHksmpHVc8NTFc4bNbPZHSDKKyHUjDhzB7iCDxBBBBB4ggis2jqp1Lq3E11ygSMnIXAJyRkDhzIyMge0V5ns2ZpQbiQlpJsHJAXEYLblQo4IAjA448XbJOaldPemAECwsSBcMEbTzWLI37nuGjK59fwpaju/Ll7q5NqlZKJTjmKFLFJFLFeeSKFOCkCnBQgUoqQtMximNsbQMMLOo1OcJGnpyudMae9iM+APdUJXdiBqxUXN6TzjsjgdzXEidY+O7jOPbMe6tNVfsDZItrdIs6mGWd/Tkc6pHPtYk+zHdUu6ulijaSQ6URSzMexVGSfhUSd3ZG0VZGd6aXhfRZpzmGqXHZADgr7ZG6nsD1S7cbIjtE/iDMmOyIHBHhrbq+wP3U5s6XhNeXHVMmZDn+HGo+rj/AAp8WLd9c6PW7MXuJBh5TnHoLjCJ+FeHtLHtrpisK+n3KPMtoYhGmO7nTPRGzErC5kGZJAXXPHdxk/Vxp3DTgtjmSc9mJMyZUjvFVvRC6MQMR5wNgd5ifLJ8Osn9XXNtF927GsLYlc20tusilJFDI3AqwDKQe9TwNZQ2ZtbhrYkmMrvICSSQgIWSLJ4nQSpGeOmQD7NauNwQCOINRdvbHN1EughZ4TriY8tQBBV8cdLKSp8DnmBXFslTDLC+JtWjldFRUDamzd4FZCUljOqNxzVhyPHn2gg8CCQeBpyx2gJNSkGOVOEkT8HjPj3qexhwI4ipdepmmc2pI6OdIvKAY5AEuIx107COW8jzzQn3qeB7CbqsRtjZzkrLAdE0Z1I38ww+0rDgR2jxAq76OdLI7lCGKxTpwlhLDKnvXPnIeYYd/HjWc4fuiSnwZfxrxqdbHhUeCMEZqUBSCsGZzpYhtpo9oICRCDHcqBxa2ZgS3iYmG8HhrHbWojcEAggggEEcQQeIIPaKZmKspU4IIwQeRB5gjtFZ/obPuGksHJO4Gu3J5tbM2FXPaYm+rPhoPbSqrq/L37/oxkrZmqooorkIPHFpja9yVj0ocPIdCd4JHWf8K5b3DvqSgqtDbyd35hPqk92GlI/Fhf6uvVowxyLSdkS9m2Q6qqMKoAHsHKtLbRgcTwCjPwqBY2+lfE1L26dOz7gjmIZP+G1eoYBK2STUbaSfVH3fzFdhutTsvd/PGTUiSLUjL/54UBntmozWOpPPV5ZYvvx3MksX5qvxrWdKII0tf8LW3ViljSaeE8A4kC4kj7Fm6wBHJ+3BGay/Ry60l7ducWHTxjdjwPirhl9mmntu7VxsKC0zhkvPJ2HekGu5T3FNwffUSaSbZpSpyqVIwjq2l55FdtD6yGe4kA1LIoVchgscEwXRkcDrBkYkcxIO4VcbBciIxMctAxhJPMhMbtj96MofeayGxZSLaeJz1EuLcknshd4gc+AEeCfbWwmhMN4pPm3MeP62HLD3mNn/ALKuavFTp4l9S04SpVHCeqbT+qLMUsUkUsV5RYUKWKSKWKggejFQtnReUXZkP7q0LInc85XEj+IjU6B6zv3Uzt69dI1jh/fzsIovBmGWkPgihnP3R31oNlbNS3hSGPOmNcAnmTzZm72YksfEmp0V+ZaKuyVWZ6UXG9lS2HmjTJL3cDmJD7xrP3F76vdp7QWCF5X4hBnA5sSQFVfFmIUeJrIQy7mKSebi7ZkfHazEAKnv0ovgFqaa4l5PgRtsvvJEtl4gaZJPccxIfaw1nwQelV5FHpUAdlVmwbFlUySY3spLtjlluweAACjwUVbVrLkiq5hVRtWwYMJoiFde3GQQeauBzU9vaDgjiKt64RVSwzsLpEGOPNcefET1h6y+kvcw4HtweA1EUoIBU15z0hslRWkK53as6kEq4IBJCOpBU9nA9tXfR21vE0AypKMLvNaFWBxx0upw3HOMrnvNcG07PGPfi7G1Oo3k0aXauxYbsDegpKvmTRnTKmfRbu71OVPaDWYjkkiuHtZyrSRosiyKNKyRsxUNp+wwYEFeXIjgcDV310ILeWd/NhRnPb5oJ5dvKsXsm0lkla7uSN/OiLoUYSJF6wjXJJJyckntzXRs0pyh3/AzqJKXdLOaQIjO50qgLEnsCjJPwFU9p0fjmRpbqJC8pyRIisYgUJVBkc44SXYDnJKB9kVO2kd7MkAGpU0yyjsbD4ghP+slAz6sT1aLz9PRy/pHL8D/AFk4LeyIdhrovhWRnqUrdDrMZ+oSPnnSWXRgK8hGlv4celc9ruc0k9GIgeqJ0JPmpc3C8dQyg+s4YLRRZ72kPYMXRHIDrHgBn7WlzpJ/1k5Zz6sVNtg9p0gEBu3TpYs/t0b2TPfPF3CmOXMjCinbYGACl3fLwByLmU8McGCsTzVZJMeMa/aqR0f2PI20rc+UXEvk6ySPvHWQKsgaLRqCAnW/AZPEWrN9pcP3twEDNIdAAZnI+wE6z6fumMKPG0UfarR9B9mNHbmWVdM1yRK6/wCbXSFgh9kcQRcd+rvqJzai2ykraGiooorhIPE9oXZRQqfvJMqnq8Os58FHHxOB20/saxA0qPNQdvE+89p7T7agvxuX9REUfjLO3xwny1fbLTCZ76+i2eCjC/MrJ3ZMp/b0eqwuB/Qyf8NqiTXCpjUcZ781Liv45YXQMralK8CDwIweA9tblDLdH7jMjN2NIwHsXCfzU1qSMN7axHR46beA9uhT7yNR/MmtxbYlQMvwoDMbQXdXsLjkzGI/dm5fCRU+Jpy42HFLNeb0twsZbiEA4Czw6FeRfW0RwDxUsO2n+ldizxkrwcYKnuZWDoT+JR8artv7R1WYu4gciORSvbu7iNreZD4qzKfbHQXazWpU9FIwZZmcgpJC6yJ3LGtuwJ7wRPIPca1zwNLsq3ZeM0ccUiE894iKyg/e4qfBzWH2ZCVS+I5m3iQe2Vmj/wCQr061QBCo+zy9g4D+VZUrOmvodvxBSjtVTFrif3GLK6WSNJE811Vh7GAIz48akrVN0ZfEbxdsEskePVLmSM+wo6/CroV4844ZNGK0FCnEFIFOxiqAg31lILiO5h0O8aOm6k6qkOVLNHIATG+FAyQwI4YHOpUHTKDUEn1Wsh5LONCk+pMCY39zZ8KlCmb6yjmjMcqq6NzVhkH/AN/HnU3TykE2tCg6V9JYGuUhaaNUhxI/WBLSMDu1AGS2lctwHN07qqrra6XE8KddIU6+XR4xI44Iq6wCQoy3tK91N3nQ6SzJezy8XMooUyr7FOBMPYVfxambfbyuhZ1BTkXQGRB4SIRrjPgykDvrrjGNu7n75EYr6mzRgRwxjwpVZi2bqh7eQYPLB1xn8+HuPuqZF0hK8J4yo9NeunvI4r7wKycGaXLuimre6VxlGDA9xrl5ciNCx5AZqpYq+mA/xKYjmI3I+Rq2Gwk1RL3tx/IVl9n7ElvFD3GFhYAiIfaDDP1jDnw+yvDsLHlVt0i2tJai3trbQslwWBc9Z40VdTSLHjB7Rk4AOOB5Vy1cNaSpp6Xv78C8W4JyOftDu9ccdjEcvMyGXH2bdGDSM3dqICjvyQORpqa6WNHkc4VAWJ7gBk0xY7PWIHTks51O7nVI7ek7niT+Q5AAVHvFM08cCgMqaZZAeTHUfJ4j4NIpdvVgbvrrila3Ay6j+xYGWNpJcrJKxd+9CUAIH+phKxj+kkbtNWZQjCjCsO7kskiYUDwigBPy99EeAc8WVAG8WAY6PxSzan/AnfSJeAIc+krEdvJ7pl/uQr3E4qjd2ShGscTxVccO9U0HBHiluC33rig5GOADE4x9kEMpYfdEm6T7lu1dJbPEAuW5dmoSLlfYZ93H923NQr24UKx1AKBoDH0VUtJIfwF3Phc+FSlcgjR2Xll5DbAExLiefPbFEwEUbeMkirqH9Cx7a9QrKfs82YVt2uXUrJeMJcHmkQXTbRnxEeCfFzWrrGtK7wrgZa5hRRRWAPDGGLqbxSE/8Vf+VaDZRymO6qHaCaLlGPASIY8+uja0HvDSY9lSIpivI19JRd4IpLUur3ZcsnBJQinsCI5+LZ/lVXddEZ1wwldiOIIWMEHsIwgI9xp1NrMKfi6SyqQFBcsQqooyzs3mqvj+hJwATWpUzMBe3RY5FJVBjeKCeA9NPOX3ZHsq12ftUoNcbgrzyCCpHt5VZz2jyM6ydZ0JVt26xwo485BKY5JJip4MVVFBBAJIOJexOjVnAS8im4lY5JdF0KfUjPAd2ptTeNQ3YvGDkVkvSFJsg4YkY+rDSH5YwTUGz2VOY7mI2tyYpgWB3ejSXUrJhZSh84B+HaxrWXvS6UuYbSLW45hfNT7x4AezgO9gaZlj2qy+dDx5r1PhhkI/vmspVoxybL7tHnNu0kUcySROZJPJ+rHu5GzFJrfqo5b2DHwrcQ7Ql3bSm0u0QAsxeNEIUcS2gvrYAceqpOAeFN2u279ZjDLNHCSBp1waQCTpGoxS6ShOAHXIycHSSAYc/SralrI7TpG6x9aRE1hkTON4CxOqP1wCBjDaDUQqQXdTNKsnVm5zebB79FfyqF1kjIVbjQQ2EHmTYHEFNRznmpPoitMtYpr2O4l/xWPe5GfJ5IcmAHOdE4KFYix4YmAXVgBhykW2mJhvtoRWygY8ltpHvWHDHny7wqR3KuBiufaacZO6eZkk1kaye4WNdUjKijmzEKvxPCmIdsGT/JoZZ88nxuof7aTAI+4GqhXpPZRNrhtnmkH8a6dFb2hpmZ19iovspm8/aRM38e0gHqnfP80jBf7lcqovl5/hZlsuLNamxrqT97OsI9C3TU/sM0wP5Rj21W7P2KGuLtGubtUhkiVf8YYcWt45HyW5nU3LhjNYy66SJL++vZJR3GRlT+zhCqfgaqLO7tViZ3WMnVI2nQC2NR0qMj0QPjWsaMrP8EXXI9Uk6Ow//cLtf/y1/wCparLvoLBvDMl/Ks5HnySQOGxy3ihVLj358ax9zYOgBOy5dJGdRgTRgjOSyKwFQUlRjhba0B7mkiz71CZqY05LNS+wclyLy4t1SbTIy287cpYHVoJj+asfVkAbuJ51KN9ND++j1qP4sIJx9+HOpfapYeyqKPo0rMGkWLSOISKPQpPrv5zezgKmxSTW+N3maIfw2P1ij+ic+cPVb3GrtJ+/f4ITLhII5BribTniHiIGfaOKk+0Zp15ZShRyJF7x1X7uIJx+fuqvtHhuMvCzJIPO09SQHuljPBvxA+Bpb3c8R68e+T04Rhx96Enj+En2Vm1wLXHbXpiUheyln8mkEaiC4Ksg6uBhw4wG4cSCR1iRg8Kb6P3LeUDRHHMX4TXAlnnfABOozyoq4yB9Wpzx8KfhuIblCAUkXkykZwe5kYZU+0CuQ2kkP+TzMgH8OTM0PsVWOpPwsB4VRQjG9sr+/r4Frt2NLdXSxxs7nCopZj4AZOO80jYtoyRM8vVklZmkI5p1Rvcf6uNUgHrBvSqkF9PPKI9wp3GJpNMqCMnreThjLpIXeKXK8T9UBxBNTJNvtrSNTYKxKIqSXodiA2rBEcR6zyBSTnjpAqHF2sMSNGcr9kahhtPZvXxHBF7EXGfYrVHPMBeOMBCftFX0ox+/PrkJ7VgFVu1zfQwSzyPaJuxJJhVnlYuy7uMAsUGQCEXgeYPE1m5tuPndvexI4GkpHEmVxFutIDFzwUv49Zj21WNO+jDlY2OsAZXOAAFP2saDpI9bdF3+9dKKrWsfKrqO04aeO+08hDEwacDuDylYAfRVu6q3YqzXd1DHHeyEEvJIUS36ioQ5P7vqsZdwoBHYOHVr0bo30Uis9ZRpJHcKGeVlZtKaiqjSqgDLseWSWJJNJtU+OZRyvkXgFdoorgICiiigPl+SMEYPHwJNSLbac0fJw6+jJxPukHW+OauMVwxDuHwFe+qlj2pbJGWpGTpK32oflkB/moqbsvpruJGmSFt6I9ELPoZY2kbEshVWJJEYwuPSbPA0wbVPRHwpJsk9EfnVt8YP4dF8SRY9LCqKgmZQowBuI2bxJzKGYk8SdPEk1P8A8PEj/LSn37UKPiwx+dUzbOQ9nuycU2NjxjkNJ71Ok/EVG8Rzy+G1v21C2tb25ieRrW6jl3zB30yW8fWChM7p0cA4A4gjPaOAqeNtbTPJ/wA7P/lEazbbMUjBLn7zF/8AfzTf+BU/8SE/zjqjVOTu16GXyG1rSSLraa7Qn070lgusAZtRwkXQ4OEGQRjh3qD2Cm54b+Urv45JNCiONt9FGyKf3rFkIy7Yj4kHOnjVQNjjvX3xQH/orp2T3sp/qov/AOam0F/hT5LbOnvxFJ0ViyI2eQkco2SNbgDwjcFZx4wux9UU3J0OUat29u+nmrgwSL4OjZ0n72munYq4x1f7KD/t075AdOneM4HJZVjnQfdWRDoH3SKnF1NFse1a3+zXr+Slms0j86NB4ru5B8Yy350tNOMjSB7hVt5G+c5i/s5MfLvsflSo7Vwch41PfHbW0Z+bQW/Opc0dNOntC/VFeiKbyxPTT5l/WnAdQ4cR4cRV6okH/qLn+1bHy+b7sUxLaE9qE97RRq39pCI3/vVXEb7uqtUvMqrdTGcxl4z3xu8Z/uEVOfb9yRh5zKB2TpFcj2fXIT+dLiikU8WbHeumXH4H0Mf7Q++pEasxwrW8h9Hei3l/srnRn8LMPGja4mbhSX61bw/6iGm1h9q0sm8USW1f3NBIAPhTq7Vi9G7i+5PFcr8s8at/fqabKYc7aQeJMGn2695px76hyTIODG1Q9xmSQ/LbrKardP8A0zlS2f8AkM3CxSEOl5upV5PNaywsPAyQtIpHtGKsoOlG50rdPAwbgs1vIksZ++inXGfao9gqEsqenAfYt3j4+S8aRIkJ4E2p+80ifnNAo/OjV8mjJ0aazjP0Zp59mxTYkA62OrLGdL48JF5jwORTJ8oi5jyhPACOYe7zJP7p9tUFtsVGGI4i454hkE448+rBI2PhSTs63DaWRA3ouCrfK/H8qphWl/fmWjs2LSUfP+h68uJJYJEaByss29ddMqSFUQxQpq0aBpHXxkgk86xt/sbRIFjcceOmQrG6cuDhjjt5gkGtkuy4hyij+Rf0p5IFHJVHsAH8q2jUw5Iu/hresiHs7pdK6LDcXKzLEylVZxGCUPV1uYi8uCQRxPmgnlXZrlikjRGEIucDMshjlkbqmGQRo8bksz6VLeaxwADRtLZccvFgQUGosvBgM4RQeRLOVUZ7yeSmonkV0mkLJHIEBC6wQRni2PEnmeZ4ZzgVFovNZGMtkkpYdUuKLePas0lwJonmSaBMFt60k80bDSzpriTWqkcUKlutkZwM2MPS+7YZW+mI7wYj8fq6yTbVIcJdxBePVcZ057wez2g8KvIzElsY/J9Ug1bq4RtEgZyTm4POVQTnBDZAwADxqkoJWyNYU409I4lxy7y8C0+lF9/ps/8Asf8At1z6T33+m3H+y/7dVxUqF1FWDcA65KMVA1AZAKsOZRgGGQcYwT2qYY8l5HfCjQmrxSLL6UXv+mT/AOy/7dFVtFMMeSL/AC1L+KCisT9MZ/U+U/rR9MZ/U+U/rW+6kc3aFHqbaisT9MZ/U+U/rR9MZ/U+U/rTdSHaFHqbaisT9MJ/U+U/rR9MJ/U+U/rTdSHaFHqbaisT9MJ/U+U/rR9MJ/U+U/rTdSHaFHqbaisT9MJ/U+U/rR9MJ/U+U/rTdSHaFHqbaisT9MJ/U+U/rR9MJ/U+U/rTdSHaFHqbaisT9MJ/6P5T+tH0wn9T5T+tN1IdoUeptqKxP0wn9T4H9aPphP8A0fwP603Uh2hR6m2pEsSsMMAR3EAj4GsZ9MJ/U+U/rR9MJ/U+U/rTdSHaFHr5GsGyof8ANR/Iv6VIRAowoAHcOA/KsX9MJ/6P4H9aPphP6nyn9andSIW3UFovQ21GaxP0wn9T5T+tH0wn9T5T+tRuZFu0KPU1s2zIn86NCe/SM/EcadRXVdKzTBPQZt9H7kmDqPcKxv0wn9T5T+tH0wn9T5T+tTupGUtr2aWq9DYaWxxW3Y9+43Te82zxg/CuqG7oR7BcH/fuCPiDWO+mE/qfKf1o+mE/qfKf1pupFFtGyrRP1/JtME4ycgHUFCoiBiMFtKKAWwSNTZOCRnjSqxP0wn9T5T+tH0wn9T5T+tRupGsduoRVlfyNhd2iyIVcZB/8yO41RR38lmdEql4/sOOYHdx/l/yqs+mE/qfKf1rh6YTd0fyn9asqclkzOptdGTxRbT52+5pbTpJA+pTIFEini4ICyRqZIHOAftKY8j7M7VLt71HA0upz2Agn3isUOkTalZordtLBsNHkNpIOG48QeRFQmvAR+7QeI1A/71TuTGO24Jt5O/h+T0mivM/Ln9Nvmb9aKjcvmbdpx/j6jFFFFdJ4oUUUUBpv2f7vymXfDMfkl3kDSG/yaTzCwIDd2e3FasWkM1qkVouWl2bIIkkaLfNIu1NbDUAAX0K5AHHSKwnRewhnuo4Z2lRZWVFMSo5Du6quoOwGnic448uFX8/QJZVujYmWU200cJWURRklhPrbOvGAYlxxz1jw4UBtdnWULLNZy7lWlh2daMx0HdTiyuWJ1DtEyRhiO04NK2hPaC8S/JtY4obVY4VkUtGzvdXUaa44kZmIto3PI8ShNZ7/AOlsS7/U9zJubqW3G6W3HCKOJ9Tb2VOJ3h4DPm1QdCuiCXq3LOZsQCMhYhEXbeOV/iuqjGM86A2NlsaziintXaIxz38fk05IOhXg39s7HnoYYjfPLWe0VVLaWw2vduJoDKZr4QQumI0l+u8mZncbkrqCYBOMlc8M1V7N6AieW7VXeMQndQiRU1y3BR5FhOhioJWKTiCeJTvqbsD9m0VxZQ3DyTpvVmZpAkXk8IikdAZmaRWAOkcgefDJ4UBYWwud62/Nqdo+St5OPqTKH8oTIm/hmbc70pnLYx24q62Q0YLC9EHlMtqkN1wiypuL5YI3fRwEqxSBmI44Vc8a85n6OQxT2aTTMkdzBFK8mkHdGbWOWesqkAntxmm+kXRgWbxQSSDyg5MwGGjiDNiIalzqJTrnuDr25oD1G8uLeBAFZEFrZXMG8ijhkkLQXVjCZAjkKzMwlPE8mNZi5ZdqQXAs4gZRc2bEEQxSuiW80Us7IpCrqkKlgvAZBPfUDpJ0GtrPdO8l00LOyGRI4XSUaCyS28iSGPBIHUdgwBzxwQHT+zmBr+e1jnlVbfqSSyogUzSSLDAiaWPBncZJxgKx7KAsr3pQyjbW4ki0RzqYCEhYASXbBzGSpyCue/hyqdtsN5LbBUl3O62fqYG08n82315GnfZ1c+tzz2VjtjdDEKRm58p3k8ssMcNvCJZc24XfO4LDgpbGkcTpblirK0/ZvH5O0rtdMVmuIsRxwx4FuV6zpcSI6ltXm4JGCDQFj+0m/imtp9yd4Yr5kfWsCNAFMqoIN0gLwyekzHBiUYyc1Ls2tBZsLgR7uSx2dGzALrjMklwpmXHEsjaGI7QuDzrLXvQWNdmi6SSaQ7uOQuiI9uGcgNA5RzJE65851CkqRwyM4ugPWr7bD213tSKOSLTDaRPHpWJl3yrYRl4yVOcjXw8ScZpO1HkbY8JjWUhrMtI0fkgi1GSYvvAy73VpxnSRw04ryau5oD2fphu7tbq2tyryi4t49MggRYFdlG+t2RNTrqOhstwDZIPMRr222fLcWksclq8VrIbVhpdU0bpjZSXO8RQ2ZkfWwyuGXJxXkNGaA9IXaN9DeWJu3thI827IAt2m3Lyw5E2gFBGcHRnj52MDFWFhfxTSytdmFlXaccalxGsYVYL7ch9IA3W83eonhjnXk1FAex7FaVZbZtprAblbhzEHEIYwC0uDIHEfAxbwQ6c+tp4Vl+nsFsLKwa1K7uVrqUKMF4w5gO5kPM6GDqCeYAPbWFozQHq234rSNbtJkfRFf28UQhMSvojtHSMkupyhUBj3ls5qVfCTfy/4ONov+PXnle93GgR74bnfbzibfd6uCcM6u3FeS3l68rBpGLEKiZPPTGoRBntwqge6mKA9IeCN7TSRHpGyXkJUDCyx7Sk3TA8wTqCceOJMVhtuW+7uJE3W50tjd6xLo8N4PO9tR4b50R0ViFk0hwPtBW1KD4BgDjvA7qYoAooooAooooAooooAooooCRs+9aGWOVMao3V1zxGUYMMjuyKmXHSGR454yE03E6zvwOdaiUDTx4D65+HHsqrooDVzftCkk3m+t7SbeTvcYkjc6XlWNH0aZBgERrwOeVV2xOk7WyzIIoJUn060lVmXqMXXGlgRgnvqlooDTw/tDuogq2zLaoJGlKW+pFZmCDrgsdQAjAAPee+k/T6cSxuFhURb8CMId0yXMjySxOhbrIS5AHYMdozWaooC/vul7TQJFJb2xMcSwpLofeqiHK4bXjPE8cdtQtqbeknuTcNpEhKHqjCgxqqrgHPYgqtooC/210xkuIjHureJWkE0m5QpvJArKHfLHGA78F0jrHhUiX9o15mdo5Ny9xNvpHh1RuzaSoTUG8wZYhe9ie7GYooDVN+0KZndpYbWYPKZgskZKpKyqskiaXBGvSpZSSpIzikv0/ldSs8FrcZlmmzLGxIecqZNOh1ABKrwx2Vl6KA0T9NpTA0Qit1Z4lgeZY9M7xLpwjMG0ngigtp1EKMms7RRQBRRRQBRXRWiPQ0nVouLchVySXGeS8QF1ZBLADkTkZAJxQGcorTR9CGOvNxbjd8JOuSEOQoBwPS4fyzTUHRVWZlN1CMEjIIKnEYfVkkEjjjgDyOMnCkDPUVo5eikYLYu4Dh0XmPtybsnzuOkdY4yMZ41yLoh9YUe5t06mtW1ZUgS7vmcdoY8M+b4jIGdorSP0NwP8rtM8Mje8BkErg463Lj3ZHuYboyBHKxuINUfJVYNr6iv1DkZ84j2qRQFFRWlm6GgFdN1akMI+cgUgyDlgZ4DIyagba2GLcIRPDLrzndNq0kY4HPt50BU0UUUAUUUUAUUUUAUUUUAUUUUAUUUUAUUUUAUUUUAUUUUAUUUUAUUUUAUUUUAV3NcooDua5RRQBXc1yigCiiigCiiigCiiigCiii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Cartoon: HCI (medium) by perugino tagged comput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200" y="520700"/>
            <a:ext cx="7720263" cy="5867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2082800" y="646430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27754313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5" name="Picture 7" descr="http://i.ytimg.com/vi/7HloSNI-Nl0/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069"/>
          <a:stretch/>
        </p:blipFill>
        <p:spPr bwMode="auto">
          <a:xfrm>
            <a:off x="10477218" y="3502673"/>
            <a:ext cx="2393244" cy="1221977"/>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8930" r="9118"/>
          <a:stretch/>
        </p:blipFill>
        <p:spPr bwMode="auto">
          <a:xfrm>
            <a:off x="216747" y="3037638"/>
            <a:ext cx="1846601" cy="1687013"/>
          </a:xfrm>
          <a:prstGeom prst="rect">
            <a:avLst/>
          </a:prstGeom>
          <a:noFill/>
          <a:extLst>
            <a:ext uri="{909E8E84-426E-40DD-AFC4-6F175D3DCCD1}">
              <a14:hiddenFill xmlns:a14="http://schemas.microsoft.com/office/drawing/2010/main">
                <a:solidFill>
                  <a:srgbClr val="FFFFFF"/>
                </a:solidFill>
              </a14:hiddenFill>
            </a:ext>
          </a:extLst>
        </p:spPr>
      </p:pic>
      <p:sp>
        <p:nvSpPr>
          <p:cNvPr id="75783" name="Text Box 7"/>
          <p:cNvSpPr txBox="1">
            <a:spLocks noChangeArrowheads="1"/>
          </p:cNvSpPr>
          <p:nvPr/>
        </p:nvSpPr>
        <p:spPr bwMode="auto">
          <a:xfrm>
            <a:off x="336147" y="4800718"/>
            <a:ext cx="1537547" cy="424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037" tIns="58019" rIns="116037" bIns="58019">
            <a:spAutoFit/>
          </a:bodyPr>
          <a:lstStyle/>
          <a:p>
            <a:pPr algn="ctr">
              <a:spcBef>
                <a:spcPct val="50000"/>
              </a:spcBef>
            </a:pPr>
            <a:r>
              <a:rPr lang="en-GB" sz="2000" b="1">
                <a:latin typeface="Calibri" pitchFamily="34" charset="0"/>
                <a:cs typeface="Arial" charset="0"/>
              </a:rPr>
              <a:t>Novice</a:t>
            </a:r>
          </a:p>
        </p:txBody>
      </p:sp>
      <p:sp>
        <p:nvSpPr>
          <p:cNvPr id="75784" name="Text Box 8"/>
          <p:cNvSpPr txBox="1">
            <a:spLocks noChangeArrowheads="1"/>
          </p:cNvSpPr>
          <p:nvPr/>
        </p:nvSpPr>
        <p:spPr bwMode="auto">
          <a:xfrm>
            <a:off x="10905067" y="4800718"/>
            <a:ext cx="1537547" cy="424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037" tIns="58019" rIns="116037" bIns="58019">
            <a:spAutoFit/>
          </a:bodyPr>
          <a:lstStyle/>
          <a:p>
            <a:pPr algn="ctr">
              <a:spcBef>
                <a:spcPct val="50000"/>
              </a:spcBef>
            </a:pPr>
            <a:r>
              <a:rPr lang="en-GB" sz="2000" b="1">
                <a:latin typeface="Calibri" pitchFamily="34" charset="0"/>
                <a:cs typeface="Arial" charset="0"/>
              </a:rPr>
              <a:t>Expert</a:t>
            </a:r>
          </a:p>
        </p:txBody>
      </p:sp>
      <p:sp>
        <p:nvSpPr>
          <p:cNvPr id="75850" name="Text Box 74"/>
          <p:cNvSpPr txBox="1">
            <a:spLocks noChangeArrowheads="1"/>
          </p:cNvSpPr>
          <p:nvPr/>
        </p:nvSpPr>
        <p:spPr bwMode="auto">
          <a:xfrm>
            <a:off x="356729" y="1298223"/>
            <a:ext cx="12291342" cy="74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037" tIns="58019" rIns="116037" bIns="58019">
            <a:spAutoFit/>
          </a:bodyPr>
          <a:lstStyle/>
          <a:p>
            <a:pPr algn="ctr">
              <a:spcBef>
                <a:spcPct val="50000"/>
              </a:spcBef>
            </a:pPr>
            <a:r>
              <a:rPr lang="en-GB" sz="4100" dirty="0">
                <a:solidFill>
                  <a:schemeClr val="tx1">
                    <a:lumMod val="85000"/>
                  </a:schemeClr>
                </a:solidFill>
                <a:latin typeface="Calibri" pitchFamily="34" charset="0"/>
                <a:cs typeface="Arial" charset="0"/>
              </a:rPr>
              <a:t>Computer and IT experience</a:t>
            </a:r>
          </a:p>
        </p:txBody>
      </p:sp>
      <p:sp>
        <p:nvSpPr>
          <p:cNvPr id="4" name="Title 3"/>
          <p:cNvSpPr>
            <a:spLocks noGrp="1"/>
          </p:cNvSpPr>
          <p:nvPr>
            <p:ph type="title"/>
          </p:nvPr>
        </p:nvSpPr>
        <p:spPr/>
        <p:txBody>
          <a:bodyPr lIns="116037" tIns="58019" rIns="116037" bIns="58019"/>
          <a:lstStyle/>
          <a:p>
            <a:r>
              <a:rPr lang="en-US" dirty="0" smtClean="0"/>
              <a:t>Capability</a:t>
            </a:r>
            <a:endParaRPr lang="en-US" dirty="0"/>
          </a:p>
        </p:txBody>
      </p:sp>
      <p:sp>
        <p:nvSpPr>
          <p:cNvPr id="24" name="Left-Right Arrow 23"/>
          <p:cNvSpPr/>
          <p:nvPr/>
        </p:nvSpPr>
        <p:spPr>
          <a:xfrm>
            <a:off x="1742453" y="3894667"/>
            <a:ext cx="9643258" cy="4868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lIns="116037" tIns="58019" rIns="116037" bIns="58019" rtlCol="0" anchor="ctr"/>
          <a:lstStyle/>
          <a:p>
            <a:pPr algn="ctr"/>
            <a:endParaRPr lang="en-US"/>
          </a:p>
        </p:txBody>
      </p:sp>
      <p:pic>
        <p:nvPicPr>
          <p:cNvPr id="25" name="Picture 5" descr="img\grace4.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2323"/>
          <a:stretch/>
        </p:blipFill>
        <p:spPr>
          <a:xfrm>
            <a:off x="2390724" y="3105025"/>
            <a:ext cx="1003688" cy="88385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 name="Picture 1029" descr="img\sarah4.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2687"/>
          <a:stretch/>
        </p:blipFill>
        <p:spPr>
          <a:xfrm>
            <a:off x="5360033" y="3083278"/>
            <a:ext cx="1026115" cy="88816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 name="Picture 7" descr="personas\img\scott2.jpg"/>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a:xfrm>
            <a:off x="6719147" y="3148171"/>
            <a:ext cx="1087009" cy="82763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1103" y="3083279"/>
            <a:ext cx="1110827" cy="88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19627" y="3019735"/>
            <a:ext cx="1308507" cy="956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1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93068" y="3087641"/>
            <a:ext cx="1126421" cy="888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81019091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16037" tIns="58019" rIns="116037" bIns="58019"/>
          <a:lstStyle/>
          <a:p>
            <a:r>
              <a:rPr lang="en-US" sz="1100" dirty="0" smtClean="0"/>
              <a:t>Examples</a:t>
            </a:r>
            <a:endParaRPr lang="en-US" sz="1100" dirty="0"/>
          </a:p>
        </p:txBody>
      </p:sp>
      <p:pic>
        <p:nvPicPr>
          <p:cNvPr id="66562" name="Picture 2" descr="C:\Users\christina\Pictures\IMG_00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26"/>
            <a:ext cx="13004800" cy="727244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ular Callout 2"/>
          <p:cNvSpPr/>
          <p:nvPr/>
        </p:nvSpPr>
        <p:spPr>
          <a:xfrm>
            <a:off x="10403840" y="2353028"/>
            <a:ext cx="2059093" cy="1298222"/>
          </a:xfrm>
          <a:prstGeom prst="wedgeRectCallout">
            <a:avLst>
              <a:gd name="adj1" fmla="val -30151"/>
              <a:gd name="adj2" fmla="val -81352"/>
            </a:avLst>
          </a:prstGeom>
        </p:spPr>
        <p:style>
          <a:lnRef idx="2">
            <a:schemeClr val="accent6"/>
          </a:lnRef>
          <a:fillRef idx="1">
            <a:schemeClr val="lt1"/>
          </a:fillRef>
          <a:effectRef idx="0">
            <a:schemeClr val="accent6"/>
          </a:effectRef>
          <a:fontRef idx="minor">
            <a:schemeClr val="dk1"/>
          </a:fontRef>
        </p:style>
        <p:txBody>
          <a:bodyPr lIns="116037" tIns="58019" rIns="116037" bIns="58019" rtlCol="0" anchor="ctr"/>
          <a:lstStyle/>
          <a:p>
            <a:pPr algn="ctr"/>
            <a:r>
              <a:rPr lang="en-US" sz="2400" dirty="0" smtClean="0"/>
              <a:t>Can find browser if pressed</a:t>
            </a:r>
            <a:endParaRPr lang="en-US" sz="2400" dirty="0"/>
          </a:p>
        </p:txBody>
      </p:sp>
      <p:sp>
        <p:nvSpPr>
          <p:cNvPr id="5" name="Rectangular Callout 4"/>
          <p:cNvSpPr/>
          <p:nvPr/>
        </p:nvSpPr>
        <p:spPr>
          <a:xfrm>
            <a:off x="5852160" y="3326695"/>
            <a:ext cx="2059093" cy="1298222"/>
          </a:xfrm>
          <a:prstGeom prst="wedgeRectCallout">
            <a:avLst>
              <a:gd name="adj1" fmla="val -30151"/>
              <a:gd name="adj2" fmla="val -81352"/>
            </a:avLst>
          </a:prstGeom>
        </p:spPr>
        <p:style>
          <a:lnRef idx="2">
            <a:schemeClr val="accent6"/>
          </a:lnRef>
          <a:fillRef idx="1">
            <a:schemeClr val="lt1"/>
          </a:fillRef>
          <a:effectRef idx="0">
            <a:schemeClr val="accent6"/>
          </a:effectRef>
          <a:fontRef idx="minor">
            <a:schemeClr val="dk1"/>
          </a:fontRef>
        </p:style>
        <p:txBody>
          <a:bodyPr lIns="116037" tIns="58019" rIns="116037" bIns="58019" rtlCol="0" anchor="ctr"/>
          <a:lstStyle/>
          <a:p>
            <a:pPr algn="ctr"/>
            <a:r>
              <a:rPr lang="en-US" sz="2400" dirty="0" smtClean="0"/>
              <a:t>Writes own SQL queries</a:t>
            </a:r>
            <a:endParaRPr lang="en-US" sz="2400" dirty="0"/>
          </a:p>
        </p:txBody>
      </p:sp>
      <p:sp>
        <p:nvSpPr>
          <p:cNvPr id="6" name="Rectangular Callout 5"/>
          <p:cNvSpPr/>
          <p:nvPr/>
        </p:nvSpPr>
        <p:spPr>
          <a:xfrm>
            <a:off x="433494" y="2508655"/>
            <a:ext cx="2059093" cy="1298222"/>
          </a:xfrm>
          <a:prstGeom prst="wedgeRectCallout">
            <a:avLst>
              <a:gd name="adj1" fmla="val 44396"/>
              <a:gd name="adj2" fmla="val -85041"/>
            </a:avLst>
          </a:prstGeom>
        </p:spPr>
        <p:style>
          <a:lnRef idx="2">
            <a:schemeClr val="accent6"/>
          </a:lnRef>
          <a:fillRef idx="1">
            <a:schemeClr val="lt1"/>
          </a:fillRef>
          <a:effectRef idx="0">
            <a:schemeClr val="accent6"/>
          </a:effectRef>
          <a:fontRef idx="minor">
            <a:schemeClr val="dk1"/>
          </a:fontRef>
        </p:style>
        <p:txBody>
          <a:bodyPr lIns="116037" tIns="58019" rIns="116037" bIns="58019" rtlCol="0" anchor="ctr"/>
          <a:lstStyle/>
          <a:p>
            <a:pPr algn="ctr"/>
            <a:r>
              <a:rPr lang="en-US" sz="2400" dirty="0" smtClean="0"/>
              <a:t>Excel whiz</a:t>
            </a:r>
            <a:endParaRPr lang="en-US" sz="2400" dirty="0"/>
          </a:p>
        </p:txBody>
      </p:sp>
    </p:spTree>
    <p:extLst>
      <p:ext uri="{BB962C8B-B14F-4D97-AF65-F5344CB8AC3E}">
        <p14:creationId xmlns:p14="http://schemas.microsoft.com/office/powerpoint/2010/main" val="137580936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lIns="116037" tIns="58019" rIns="116037" bIns="58019"/>
          <a:lstStyle/>
          <a:p>
            <a:r>
              <a:rPr lang="en-US" dirty="0" smtClean="0"/>
              <a:t>Create details</a:t>
            </a:r>
            <a:endParaRPr lang="en-US" dirty="0"/>
          </a:p>
        </p:txBody>
      </p:sp>
      <p:sp>
        <p:nvSpPr>
          <p:cNvPr id="4" name="Rectangle 3"/>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4973240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ebtaj.com/images/soccer-goal_2888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71" y="551180"/>
            <a:ext cx="13097771" cy="5784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3117850"/>
            <a:ext cx="13004800" cy="1862048"/>
          </a:xfrm>
          <a:prstGeom prst="rect">
            <a:avLst/>
          </a:prstGeom>
          <a:noFill/>
        </p:spPr>
        <p:txBody>
          <a:bodyPr wrap="square" rtlCol="0">
            <a:spAutoFit/>
          </a:bodyPr>
          <a:lstStyle/>
          <a:p>
            <a:r>
              <a:rPr lang="en-US" sz="11500" dirty="0" smtClean="0">
                <a:solidFill>
                  <a:schemeClr val="bg1"/>
                </a:solidFill>
                <a:latin typeface="Aharoni" panose="02010803020104030203" pitchFamily="2" charset="-79"/>
                <a:cs typeface="Aharoni" panose="02010803020104030203" pitchFamily="2" charset="-79"/>
              </a:rPr>
              <a:t>GOAL</a:t>
            </a:r>
            <a:endParaRPr lang="en-US" sz="11500" dirty="0">
              <a:solidFill>
                <a:schemeClr val="bg1"/>
              </a:solidFill>
              <a:latin typeface="Aharoni" panose="02010803020104030203" pitchFamily="2" charset="-79"/>
              <a:cs typeface="Aharoni" panose="02010803020104030203" pitchFamily="2" charset="-79"/>
            </a:endParaRPr>
          </a:p>
        </p:txBody>
      </p:sp>
      <p:sp>
        <p:nvSpPr>
          <p:cNvPr id="4" name="Rectangle 3"/>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86315380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94" y="1430073"/>
            <a:ext cx="11731413" cy="5304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lIns="116037" tIns="58019" rIns="116037" bIns="58019"/>
          <a:lstStyle/>
          <a:p>
            <a:r>
              <a:rPr lang="en-US" dirty="0" smtClean="0"/>
              <a:t>Find well made genuine films that make a difference</a:t>
            </a:r>
            <a:endParaRPr lang="en-US" dirty="0"/>
          </a:p>
        </p:txBody>
      </p:sp>
      <p:sp>
        <p:nvSpPr>
          <p:cNvPr id="4" name="Rectangle 3"/>
          <p:cNvSpPr/>
          <p:nvPr/>
        </p:nvSpPr>
        <p:spPr bwMode="auto">
          <a:xfrm>
            <a:off x="2159000" y="6546850"/>
            <a:ext cx="9601200" cy="6858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553693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4274"/>
            <a:ext cx="13004800" cy="5102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16747" y="6896806"/>
            <a:ext cx="11704320" cy="394170"/>
          </a:xfrm>
          <a:prstGeom prst="rect">
            <a:avLst/>
          </a:prstGeom>
          <a:noFill/>
        </p:spPr>
        <p:txBody>
          <a:bodyPr wrap="square" lIns="116037" tIns="58019" rIns="116037" bIns="58019" rtlCol="0">
            <a:spAutoFit/>
          </a:bodyPr>
          <a:lstStyle/>
          <a:p>
            <a:r>
              <a:rPr lang="en-US" sz="1800" dirty="0">
                <a:solidFill>
                  <a:schemeClr val="tx1">
                    <a:lumMod val="85000"/>
                  </a:schemeClr>
                </a:solidFill>
              </a:rPr>
              <a:t>From Todd </a:t>
            </a:r>
            <a:r>
              <a:rPr lang="en-US" sz="1800" dirty="0" err="1">
                <a:solidFill>
                  <a:schemeClr val="tx1">
                    <a:lumMod val="85000"/>
                  </a:schemeClr>
                </a:solidFill>
              </a:rPr>
              <a:t>Warfel’s</a:t>
            </a:r>
            <a:r>
              <a:rPr lang="en-US" sz="1800" dirty="0">
                <a:solidFill>
                  <a:schemeClr val="tx1">
                    <a:lumMod val="85000"/>
                  </a:schemeClr>
                </a:solidFill>
              </a:rPr>
              <a:t> Persona Talk http://www.slideshare.net/toddwarfel/data-driven-personas</a:t>
            </a:r>
          </a:p>
        </p:txBody>
      </p:sp>
      <p:sp>
        <p:nvSpPr>
          <p:cNvPr id="2" name="Title 1"/>
          <p:cNvSpPr>
            <a:spLocks noGrp="1"/>
          </p:cNvSpPr>
          <p:nvPr>
            <p:ph type="title"/>
          </p:nvPr>
        </p:nvSpPr>
        <p:spPr/>
        <p:txBody>
          <a:bodyPr lIns="116037" tIns="58019" rIns="116037" bIns="58019"/>
          <a:lstStyle/>
          <a:p>
            <a:r>
              <a:rPr lang="en-US" dirty="0" smtClean="0"/>
              <a:t>Keep up to date with competitive intelligence</a:t>
            </a:r>
            <a:endParaRPr lang="en-US" dirty="0"/>
          </a:p>
        </p:txBody>
      </p:sp>
      <p:sp>
        <p:nvSpPr>
          <p:cNvPr id="5" name="Rectangle 4"/>
          <p:cNvSpPr/>
          <p:nvPr/>
        </p:nvSpPr>
        <p:spPr bwMode="auto">
          <a:xfrm>
            <a:off x="1168400" y="6795924"/>
            <a:ext cx="10210800" cy="495052"/>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87892025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16037" tIns="58019" rIns="116037" bIns="58019"/>
          <a:lstStyle/>
          <a:p>
            <a:r>
              <a:rPr lang="en-US" dirty="0" smtClean="0"/>
              <a:t>Add Name and goal</a:t>
            </a:r>
            <a:endParaRPr lang="en-US" dirty="0"/>
          </a:p>
        </p:txBody>
      </p:sp>
      <p:sp>
        <p:nvSpPr>
          <p:cNvPr id="3" name="Rectangle 2"/>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242729898"/>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16037" tIns="58019" rIns="116037" bIns="58019"/>
          <a:lstStyle/>
          <a:p>
            <a:r>
              <a:rPr lang="en-US" dirty="0" smtClean="0"/>
              <a:t>Names Matter</a:t>
            </a:r>
            <a:endParaRPr lang="en-US" dirty="0"/>
          </a:p>
        </p:txBody>
      </p:sp>
      <p:sp>
        <p:nvSpPr>
          <p:cNvPr id="25603" name="Content Placeholder 3"/>
          <p:cNvSpPr>
            <a:spLocks noGrp="1"/>
          </p:cNvSpPr>
          <p:nvPr>
            <p:ph idx="4294967295"/>
          </p:nvPr>
        </p:nvSpPr>
        <p:spPr>
          <a:xfrm>
            <a:off x="1259841" y="1703917"/>
            <a:ext cx="11744960" cy="4819312"/>
          </a:xfrm>
          <a:prstGeom prst="rect">
            <a:avLst/>
          </a:prstGeom>
        </p:spPr>
        <p:txBody>
          <a:bodyPr lIns="116037" tIns="58019" rIns="116037" bIns="58019"/>
          <a:lstStyle/>
          <a:p>
            <a:pPr eaLnBrk="1" hangingPunct="1"/>
            <a:r>
              <a:rPr lang="en-GB" dirty="0" smtClean="0"/>
              <a:t>Think of your persona as a brand</a:t>
            </a:r>
          </a:p>
          <a:p>
            <a:pPr eaLnBrk="1" hangingPunct="1"/>
            <a:r>
              <a:rPr lang="en-GB" dirty="0" smtClean="0"/>
              <a:t>People are more likely to remember a memorable name e.g.</a:t>
            </a:r>
          </a:p>
          <a:p>
            <a:pPr lvl="1" eaLnBrk="1" hangingPunct="1"/>
            <a:r>
              <a:rPr lang="en-GB" dirty="0" smtClean="0"/>
              <a:t>Phoebe the photographer</a:t>
            </a:r>
          </a:p>
          <a:p>
            <a:pPr lvl="1" eaLnBrk="1" hangingPunct="1"/>
            <a:r>
              <a:rPr lang="en-GB" dirty="0" smtClean="0"/>
              <a:t>Stuart the student</a:t>
            </a:r>
          </a:p>
          <a:p>
            <a:pPr lvl="1" eaLnBrk="1" hangingPunct="1"/>
            <a:r>
              <a:rPr lang="en-GB" dirty="0" smtClean="0"/>
              <a:t>Enrique the engineer</a:t>
            </a:r>
          </a:p>
          <a:p>
            <a:pPr eaLnBrk="1" hangingPunct="1"/>
            <a:r>
              <a:rPr lang="en-GB" dirty="0" smtClean="0"/>
              <a:t>Think memorable, but believable!</a:t>
            </a:r>
          </a:p>
          <a:p>
            <a:pPr lvl="1" eaLnBrk="1" hangingPunct="1"/>
            <a:endParaRPr lang="en-GB" dirty="0" smtClean="0"/>
          </a:p>
          <a:p>
            <a:pPr lvl="1" eaLnBrk="1" hangingPunct="1"/>
            <a:endParaRPr lang="en-GB" dirty="0" smtClean="0"/>
          </a:p>
          <a:p>
            <a:pPr eaLnBrk="1" hangingPunct="1"/>
            <a:endParaRPr lang="en-GB" dirty="0" smtClean="0"/>
          </a:p>
          <a:p>
            <a:pPr lvl="1" eaLnBrk="1" hangingPunct="1">
              <a:buFont typeface="Arial" charset="0"/>
              <a:buNone/>
            </a:pPr>
            <a:endParaRPr lang="en-GB" dirty="0" smtClean="0"/>
          </a:p>
          <a:p>
            <a:pPr lvl="1" eaLnBrk="1" hangingPunct="1"/>
            <a:endParaRPr lang="en-GB" dirty="0" smtClean="0"/>
          </a:p>
        </p:txBody>
      </p:sp>
      <p:sp>
        <p:nvSpPr>
          <p:cNvPr id="4" name="Rectangle 3"/>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60157630"/>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AutoShape 2"/>
          <p:cNvSpPr>
            <a:spLocks noChangeArrowheads="1"/>
          </p:cNvSpPr>
          <p:nvPr/>
        </p:nvSpPr>
        <p:spPr bwMode="auto">
          <a:xfrm>
            <a:off x="8037690" y="1428383"/>
            <a:ext cx="4504267" cy="5289241"/>
          </a:xfrm>
          <a:prstGeom prst="roundRect">
            <a:avLst>
              <a:gd name="adj" fmla="val 7968"/>
            </a:avLst>
          </a:prstGeom>
          <a:solidFill>
            <a:srgbClr val="EAEAEA"/>
          </a:solidFill>
          <a:ln w="9525">
            <a:solidFill>
              <a:srgbClr val="5F5F5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6037" tIns="58019" rIns="116037" bIns="58019" anchor="ctr"/>
          <a:lstStyle/>
          <a:p>
            <a:endParaRPr lang="en-US"/>
          </a:p>
        </p:txBody>
      </p:sp>
      <p:sp>
        <p:nvSpPr>
          <p:cNvPr id="90116" name="Text Box 4"/>
          <p:cNvSpPr txBox="1">
            <a:spLocks noChangeArrowheads="1"/>
          </p:cNvSpPr>
          <p:nvPr/>
        </p:nvSpPr>
        <p:spPr bwMode="auto">
          <a:xfrm>
            <a:off x="562188" y="1350626"/>
            <a:ext cx="4608124" cy="74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037" tIns="58019" rIns="116037" bIns="58019">
            <a:spAutoFit/>
          </a:bodyPr>
          <a:lstStyle/>
          <a:p>
            <a:pPr algn="l">
              <a:spcBef>
                <a:spcPct val="50000"/>
              </a:spcBef>
            </a:pPr>
            <a:r>
              <a:rPr lang="en-GB" sz="4100" b="1">
                <a:latin typeface="Calibri" pitchFamily="34" charset="0"/>
              </a:rPr>
              <a:t>Toby</a:t>
            </a:r>
          </a:p>
        </p:txBody>
      </p:sp>
      <p:sp>
        <p:nvSpPr>
          <p:cNvPr id="90117" name="Text Box 5"/>
          <p:cNvSpPr txBox="1">
            <a:spLocks noChangeArrowheads="1"/>
          </p:cNvSpPr>
          <p:nvPr/>
        </p:nvSpPr>
        <p:spPr bwMode="auto">
          <a:xfrm>
            <a:off x="562188" y="1883099"/>
            <a:ext cx="6145671" cy="67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037" tIns="58019" rIns="116037" bIns="58019">
            <a:spAutoFit/>
          </a:bodyPr>
          <a:lstStyle/>
          <a:p>
            <a:pPr algn="l">
              <a:spcBef>
                <a:spcPct val="50000"/>
              </a:spcBef>
            </a:pPr>
            <a:r>
              <a:rPr lang="en-GB" sz="3600">
                <a:latin typeface="Calibri" pitchFamily="34" charset="0"/>
              </a:rPr>
              <a:t>The Cambridge new comer</a:t>
            </a:r>
          </a:p>
        </p:txBody>
      </p:sp>
      <p:sp>
        <p:nvSpPr>
          <p:cNvPr id="90118" name="Text Box 6"/>
          <p:cNvSpPr txBox="1">
            <a:spLocks noChangeArrowheads="1"/>
          </p:cNvSpPr>
          <p:nvPr/>
        </p:nvSpPr>
        <p:spPr bwMode="auto">
          <a:xfrm>
            <a:off x="562188" y="2496712"/>
            <a:ext cx="4095609" cy="57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037" tIns="58019" rIns="116037" bIns="58019">
            <a:spAutoFit/>
          </a:bodyPr>
          <a:lstStyle/>
          <a:p>
            <a:pPr algn="l">
              <a:spcBef>
                <a:spcPct val="50000"/>
              </a:spcBef>
            </a:pPr>
            <a:r>
              <a:rPr lang="en-GB" sz="3000">
                <a:latin typeface="Calibri" pitchFamily="34" charset="0"/>
              </a:rPr>
              <a:t>About Toby (28)</a:t>
            </a:r>
          </a:p>
        </p:txBody>
      </p:sp>
      <p:sp>
        <p:nvSpPr>
          <p:cNvPr id="90119" name="Content Placeholder 3"/>
          <p:cNvSpPr>
            <a:spLocks/>
          </p:cNvSpPr>
          <p:nvPr/>
        </p:nvSpPr>
        <p:spPr bwMode="auto">
          <a:xfrm>
            <a:off x="562187" y="2956499"/>
            <a:ext cx="7168444" cy="253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6037" tIns="58019" rIns="116037" bIns="58019"/>
          <a:lstStyle/>
          <a:p>
            <a:pPr marL="435140" indent="-435140" algn="l">
              <a:buFont typeface="Arial" charset="0"/>
              <a:buChar char="•"/>
            </a:pPr>
            <a:r>
              <a:rPr lang="en-GB" sz="2500">
                <a:latin typeface="Calibri" pitchFamily="34" charset="0"/>
              </a:rPr>
              <a:t>Currently lives in Cambridge with his girlfriend</a:t>
            </a:r>
          </a:p>
          <a:p>
            <a:pPr marL="435140" indent="-435140" algn="l">
              <a:buFont typeface="Arial" charset="0"/>
              <a:buChar char="•"/>
            </a:pPr>
            <a:r>
              <a:rPr lang="en-GB" sz="2500">
                <a:latin typeface="Calibri" pitchFamily="34" charset="0"/>
              </a:rPr>
              <a:t>Moved to Cambridge from London 6 months ago</a:t>
            </a:r>
          </a:p>
          <a:p>
            <a:pPr marL="435140" indent="-435140" algn="l">
              <a:buFont typeface="Arial" charset="0"/>
              <a:buChar char="•"/>
            </a:pPr>
            <a:r>
              <a:rPr lang="en-GB" sz="2500">
                <a:latin typeface="Calibri" pitchFamily="34" charset="0"/>
              </a:rPr>
              <a:t>Is an English &amp; drama teacher at a Cambridge high school</a:t>
            </a:r>
          </a:p>
          <a:p>
            <a:pPr marL="435140" indent="-435140" algn="l">
              <a:buFont typeface="Arial" charset="0"/>
              <a:buChar char="•"/>
            </a:pPr>
            <a:r>
              <a:rPr lang="en-GB" sz="2500">
                <a:latin typeface="Calibri" pitchFamily="34" charset="0"/>
              </a:rPr>
              <a:t>Is keen on making some new friends in Cambridge </a:t>
            </a:r>
          </a:p>
          <a:p>
            <a:pPr marL="435140" indent="-435140" algn="l">
              <a:buFont typeface="Arial" charset="0"/>
              <a:buChar char="•"/>
            </a:pPr>
            <a:r>
              <a:rPr lang="en-GB" sz="2500">
                <a:latin typeface="Calibri" pitchFamily="34" charset="0"/>
              </a:rPr>
              <a:t>Uses the Internet most days and will use email and Facebook to keep in touch with friends</a:t>
            </a:r>
          </a:p>
        </p:txBody>
      </p:sp>
      <p:sp>
        <p:nvSpPr>
          <p:cNvPr id="90120" name="Text Box 8"/>
          <p:cNvSpPr txBox="1">
            <a:spLocks noChangeArrowheads="1"/>
          </p:cNvSpPr>
          <p:nvPr/>
        </p:nvSpPr>
        <p:spPr bwMode="auto">
          <a:xfrm>
            <a:off x="8139290" y="4418689"/>
            <a:ext cx="4095609" cy="57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037" tIns="58019" rIns="116037" bIns="58019">
            <a:spAutoFit/>
          </a:bodyPr>
          <a:lstStyle/>
          <a:p>
            <a:pPr>
              <a:spcBef>
                <a:spcPct val="50000"/>
              </a:spcBef>
            </a:pPr>
            <a:r>
              <a:rPr lang="en-GB" sz="3000" dirty="0">
                <a:solidFill>
                  <a:schemeClr val="tx1"/>
                </a:solidFill>
                <a:latin typeface="Calibri" pitchFamily="34" charset="0"/>
              </a:rPr>
              <a:t>Key goals &amp; needs</a:t>
            </a:r>
          </a:p>
        </p:txBody>
      </p:sp>
      <p:sp>
        <p:nvSpPr>
          <p:cNvPr id="90121" name="Content Placeholder 3"/>
          <p:cNvSpPr>
            <a:spLocks/>
          </p:cNvSpPr>
          <p:nvPr/>
        </p:nvSpPr>
        <p:spPr bwMode="auto">
          <a:xfrm>
            <a:off x="8139289" y="4878476"/>
            <a:ext cx="4199467" cy="1303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6037" tIns="58019" rIns="116037" bIns="58019"/>
          <a:lstStyle/>
          <a:p>
            <a:pPr marL="435140" indent="-435140">
              <a:buFont typeface="Arial" charset="0"/>
              <a:buChar char="•"/>
            </a:pPr>
            <a:r>
              <a:rPr lang="en-GB" sz="2500">
                <a:solidFill>
                  <a:schemeClr val="tx1"/>
                </a:solidFill>
                <a:latin typeface="Calibri" pitchFamily="34" charset="0"/>
              </a:rPr>
              <a:t>To know where places are</a:t>
            </a:r>
          </a:p>
          <a:p>
            <a:pPr marL="435140" indent="-435140">
              <a:buFont typeface="Arial" charset="0"/>
              <a:buChar char="•"/>
            </a:pPr>
            <a:r>
              <a:rPr lang="en-GB" sz="2500">
                <a:solidFill>
                  <a:schemeClr val="tx1"/>
                </a:solidFill>
                <a:latin typeface="Calibri" pitchFamily="34" charset="0"/>
              </a:rPr>
              <a:t>To find out what is going on locally</a:t>
            </a:r>
          </a:p>
          <a:p>
            <a:pPr marL="435140" indent="-435140">
              <a:buFont typeface="Arial" charset="0"/>
              <a:buChar char="•"/>
            </a:pPr>
            <a:r>
              <a:rPr lang="en-GB" sz="2500">
                <a:solidFill>
                  <a:schemeClr val="tx1"/>
                </a:solidFill>
                <a:latin typeface="Calibri" pitchFamily="34" charset="0"/>
              </a:rPr>
              <a:t>To make new fiends</a:t>
            </a:r>
          </a:p>
        </p:txBody>
      </p:sp>
      <p:sp>
        <p:nvSpPr>
          <p:cNvPr id="90122" name="Text Box 10"/>
          <p:cNvSpPr txBox="1">
            <a:spLocks noChangeArrowheads="1"/>
          </p:cNvSpPr>
          <p:nvPr/>
        </p:nvSpPr>
        <p:spPr bwMode="auto">
          <a:xfrm>
            <a:off x="8141547" y="3575183"/>
            <a:ext cx="4301067" cy="88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037" tIns="58019" rIns="116037" bIns="58019">
            <a:spAutoFit/>
          </a:bodyPr>
          <a:lstStyle/>
          <a:p>
            <a:pPr algn="ctr">
              <a:spcBef>
                <a:spcPct val="50000"/>
              </a:spcBef>
            </a:pPr>
            <a:r>
              <a:rPr lang="en-GB" sz="2500" i="1" dirty="0">
                <a:solidFill>
                  <a:schemeClr val="tx1"/>
                </a:solidFill>
                <a:latin typeface="Calibri" pitchFamily="34" charset="0"/>
              </a:rPr>
              <a:t>“I use the Internet for everything”</a:t>
            </a:r>
          </a:p>
        </p:txBody>
      </p:sp>
      <p:pic>
        <p:nvPicPr>
          <p:cNvPr id="90124" name="Picture 6" descr="Brad-Pitt-Moustach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68179" y="1658276"/>
            <a:ext cx="1743004" cy="1785056"/>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pic>
        <p:nvPicPr>
          <p:cNvPr id="90127" name="Picture 15" descr="Rejected sta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43392">
            <a:off x="7936089" y="1428384"/>
            <a:ext cx="2664178" cy="5240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lIns="116037" tIns="58019" rIns="116037" bIns="58019"/>
          <a:lstStyle/>
          <a:p>
            <a:r>
              <a:rPr lang="en-US" dirty="0" smtClean="0"/>
              <a:t>Photos of real people</a:t>
            </a:r>
            <a:endParaRPr lang="en-US" dirty="0"/>
          </a:p>
        </p:txBody>
      </p:sp>
      <p:sp>
        <p:nvSpPr>
          <p:cNvPr id="13" name="TextBox 12"/>
          <p:cNvSpPr txBox="1"/>
          <p:nvPr/>
        </p:nvSpPr>
        <p:spPr>
          <a:xfrm>
            <a:off x="216747" y="6815667"/>
            <a:ext cx="12571307" cy="455725"/>
          </a:xfrm>
          <a:prstGeom prst="rect">
            <a:avLst/>
          </a:prstGeom>
          <a:noFill/>
        </p:spPr>
        <p:txBody>
          <a:bodyPr wrap="square" lIns="116037" tIns="58019" rIns="116037" bIns="58019" rtlCol="0">
            <a:spAutoFit/>
          </a:bodyPr>
          <a:lstStyle/>
          <a:p>
            <a:pPr algn="l"/>
            <a:r>
              <a:rPr lang="en-US" sz="1100" dirty="0">
                <a:solidFill>
                  <a:schemeClr val="tx1">
                    <a:lumMod val="65000"/>
                  </a:schemeClr>
                </a:solidFill>
              </a:rPr>
              <a:t>From </a:t>
            </a:r>
            <a:r>
              <a:rPr lang="en-US" sz="1100" b="1" dirty="0">
                <a:solidFill>
                  <a:schemeClr val="tx1">
                    <a:lumMod val="65000"/>
                  </a:schemeClr>
                </a:solidFill>
              </a:rPr>
              <a:t>An introduction to personas for technical authors </a:t>
            </a:r>
            <a:r>
              <a:rPr lang="en-US" sz="1100" dirty="0">
                <a:solidFill>
                  <a:schemeClr val="tx1">
                    <a:lumMod val="65000"/>
                  </a:schemeClr>
                </a:solidFill>
              </a:rPr>
              <a:t>by </a:t>
            </a:r>
            <a:r>
              <a:rPr lang="en-US" sz="1100" dirty="0">
                <a:solidFill>
                  <a:schemeClr val="tx1">
                    <a:lumMod val="65000"/>
                  </a:schemeClr>
                </a:solidFill>
                <a:hlinkClick r:id="rId5"/>
              </a:rPr>
              <a:t>Neil Turner</a:t>
            </a:r>
            <a:r>
              <a:rPr lang="en-US" sz="1100" dirty="0">
                <a:solidFill>
                  <a:schemeClr val="tx1">
                    <a:lumMod val="65000"/>
                  </a:schemeClr>
                </a:solidFill>
              </a:rPr>
              <a:t> </a:t>
            </a:r>
            <a:r>
              <a:rPr lang="en-US" sz="1100" dirty="0">
                <a:solidFill>
                  <a:schemeClr val="tx1">
                    <a:lumMod val="65000"/>
                  </a:schemeClr>
                </a:solidFill>
                <a:hlinkClick r:id="rId6"/>
              </a:rPr>
              <a:t>http://www.slideshare.net/neiljamesturner/an-introduction-to-personas-for-technical-authors</a:t>
            </a:r>
            <a:r>
              <a:rPr lang="en-US" sz="1100" dirty="0">
                <a:solidFill>
                  <a:schemeClr val="tx1">
                    <a:lumMod val="65000"/>
                  </a:schemeClr>
                </a:solidFill>
              </a:rPr>
              <a:t> </a:t>
            </a:r>
          </a:p>
          <a:p>
            <a:pPr algn="l"/>
            <a:endParaRPr lang="en-US" sz="1100" dirty="0">
              <a:solidFill>
                <a:schemeClr val="tx1">
                  <a:lumMod val="65000"/>
                </a:schemeClr>
              </a:solidFill>
            </a:endParaRPr>
          </a:p>
        </p:txBody>
      </p:sp>
      <p:sp>
        <p:nvSpPr>
          <p:cNvPr id="14" name="Rectangle 13"/>
          <p:cNvSpPr/>
          <p:nvPr/>
        </p:nvSpPr>
        <p:spPr bwMode="auto">
          <a:xfrm>
            <a:off x="216746" y="6815667"/>
            <a:ext cx="11467253" cy="455725"/>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88979623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16037" tIns="58019" rIns="116037" bIns="58019"/>
          <a:lstStyle/>
          <a:p>
            <a:r>
              <a:rPr lang="en-US" dirty="0" smtClean="0"/>
              <a:t>Choose thoughtfully</a:t>
            </a:r>
            <a:endParaRPr lang="en-US" dirty="0"/>
          </a:p>
        </p:txBody>
      </p:sp>
      <p:sp>
        <p:nvSpPr>
          <p:cNvPr id="98307" name="Content Placeholder 3"/>
          <p:cNvSpPr>
            <a:spLocks noGrp="1"/>
          </p:cNvSpPr>
          <p:nvPr>
            <p:ph idx="4294967295"/>
          </p:nvPr>
        </p:nvSpPr>
        <p:spPr>
          <a:xfrm>
            <a:off x="438538" y="1172521"/>
            <a:ext cx="4997062" cy="4819311"/>
          </a:xfrm>
          <a:prstGeom prst="rect">
            <a:avLst/>
          </a:prstGeom>
        </p:spPr>
        <p:txBody>
          <a:bodyPr lIns="116037" tIns="58019" rIns="116037" bIns="58019">
            <a:normAutofit fontScale="62500" lnSpcReduction="20000"/>
          </a:bodyPr>
          <a:lstStyle/>
          <a:p>
            <a:pPr eaLnBrk="1" hangingPunct="1"/>
            <a:r>
              <a:rPr lang="en-GB" dirty="0" smtClean="0"/>
              <a:t>A person photo should be:</a:t>
            </a:r>
          </a:p>
          <a:p>
            <a:pPr lvl="1" eaLnBrk="1" hangingPunct="1"/>
            <a:r>
              <a:rPr lang="en-GB" dirty="0" smtClean="0"/>
              <a:t>A good size</a:t>
            </a:r>
          </a:p>
          <a:p>
            <a:pPr lvl="1" eaLnBrk="1" hangingPunct="1"/>
            <a:r>
              <a:rPr lang="en-GB" dirty="0" smtClean="0"/>
              <a:t>A head shot</a:t>
            </a:r>
          </a:p>
          <a:p>
            <a:pPr lvl="1" eaLnBrk="1" hangingPunct="1"/>
            <a:r>
              <a:rPr lang="en-GB" dirty="0" smtClean="0"/>
              <a:t>Natural, not too staged</a:t>
            </a:r>
          </a:p>
          <a:p>
            <a:pPr lvl="1" eaLnBrk="1" hangingPunct="1"/>
            <a:r>
              <a:rPr lang="en-GB" dirty="0" smtClean="0"/>
              <a:t>Royalty free</a:t>
            </a:r>
          </a:p>
          <a:p>
            <a:pPr eaLnBrk="1" hangingPunct="1"/>
            <a:r>
              <a:rPr lang="en-GB" dirty="0" smtClean="0"/>
              <a:t>Some good websites for finding photos are:</a:t>
            </a:r>
          </a:p>
          <a:p>
            <a:pPr lvl="1" eaLnBrk="1" hangingPunct="1"/>
            <a:r>
              <a:rPr lang="en-GB" dirty="0" smtClean="0">
                <a:hlinkClick r:id="rId3"/>
              </a:rPr>
              <a:t>Flickr</a:t>
            </a:r>
            <a:endParaRPr lang="en-GB" dirty="0" smtClean="0"/>
          </a:p>
          <a:p>
            <a:pPr lvl="1" eaLnBrk="1" hangingPunct="1"/>
            <a:r>
              <a:rPr lang="en-GB" dirty="0" err="1" smtClean="0">
                <a:hlinkClick r:id="rId4"/>
              </a:rPr>
              <a:t>Stock.xchng</a:t>
            </a:r>
            <a:endParaRPr lang="en-GB" dirty="0" smtClean="0"/>
          </a:p>
          <a:p>
            <a:pPr lvl="1" eaLnBrk="1" hangingPunct="1"/>
            <a:r>
              <a:rPr lang="en-GB" dirty="0" err="1" smtClean="0">
                <a:hlinkClick r:id="rId5"/>
              </a:rPr>
              <a:t>Fotolia</a:t>
            </a:r>
            <a:endParaRPr lang="en-GB" dirty="0" smtClean="0"/>
          </a:p>
          <a:p>
            <a:pPr lvl="1" eaLnBrk="1" hangingPunct="1"/>
            <a:r>
              <a:rPr lang="en-GB" dirty="0" smtClean="0"/>
              <a:t>Google images</a:t>
            </a:r>
          </a:p>
          <a:p>
            <a:pPr lvl="1" eaLnBrk="1" hangingPunct="1"/>
            <a:endParaRPr lang="en-GB" dirty="0" smtClean="0"/>
          </a:p>
        </p:txBody>
      </p:sp>
      <p:pic>
        <p:nvPicPr>
          <p:cNvPr id="24578" name="Picture 2" descr="http://us.123rf.com/400wm/400/400/andresr/andresr1208/andresr120800102/14751132-casual-business-man-smiling--isolated-over-a-white-background.jpg"/>
          <p:cNvPicPr>
            <a:picLocks noChangeAspect="1" noChangeArrowheads="1"/>
          </p:cNvPicPr>
          <p:nvPr/>
        </p:nvPicPr>
        <p:blipFill rotWithShape="1">
          <a:blip r:embed="rId6">
            <a:extLst>
              <a:ext uri="{28A0092B-C50C-407E-A947-70E740481C1C}">
                <a14:useLocalDpi xmlns:a14="http://schemas.microsoft.com/office/drawing/2010/main" val="0"/>
              </a:ext>
            </a:extLst>
          </a:blip>
          <a:srcRect l="30194"/>
          <a:stretch/>
        </p:blipFill>
        <p:spPr bwMode="auto">
          <a:xfrm>
            <a:off x="9626600" y="222250"/>
            <a:ext cx="2521973" cy="33599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626600" y="3803650"/>
            <a:ext cx="2521973" cy="1015663"/>
          </a:xfrm>
          <a:prstGeom prst="rect">
            <a:avLst/>
          </a:prstGeom>
          <a:noFill/>
        </p:spPr>
        <p:txBody>
          <a:bodyPr wrap="square" rtlCol="0">
            <a:spAutoFit/>
          </a:bodyPr>
          <a:lstStyle/>
          <a:p>
            <a:pPr algn="l"/>
            <a:r>
              <a:rPr lang="en-US" sz="2000" dirty="0" smtClean="0">
                <a:latin typeface="Georgia" pitchFamily="18" charset="0"/>
              </a:rPr>
              <a:t>Bad: watermark, staged, and he’s </a:t>
            </a:r>
            <a:r>
              <a:rPr lang="en-US" sz="2000" dirty="0" err="1" smtClean="0">
                <a:latin typeface="Georgia" pitchFamily="18" charset="0"/>
              </a:rPr>
              <a:t>kinda</a:t>
            </a:r>
            <a:r>
              <a:rPr lang="en-US" sz="2000" dirty="0" smtClean="0">
                <a:latin typeface="Georgia" pitchFamily="18" charset="0"/>
              </a:rPr>
              <a:t> </a:t>
            </a:r>
            <a:r>
              <a:rPr lang="en-US" sz="2000" dirty="0" err="1" smtClean="0">
                <a:latin typeface="Georgia" pitchFamily="18" charset="0"/>
              </a:rPr>
              <a:t>slimey</a:t>
            </a:r>
            <a:r>
              <a:rPr lang="en-US" sz="2000" dirty="0" smtClean="0">
                <a:latin typeface="Georgia" pitchFamily="18" charset="0"/>
              </a:rPr>
              <a:t> </a:t>
            </a:r>
            <a:endParaRPr lang="en-US" sz="2000" dirty="0">
              <a:latin typeface="Georgia" pitchFamily="18" charset="0"/>
            </a:endParaRPr>
          </a:p>
        </p:txBody>
      </p:sp>
      <p:pic>
        <p:nvPicPr>
          <p:cNvPr id="24580" name="Picture 4" descr="http://farm4.staticflickr.com/3154/2390719990_c522e664d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5600" y="4311481"/>
            <a:ext cx="3467100" cy="25032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245600" y="5900834"/>
            <a:ext cx="2521973" cy="1015663"/>
          </a:xfrm>
          <a:prstGeom prst="rect">
            <a:avLst/>
          </a:prstGeom>
          <a:noFill/>
        </p:spPr>
        <p:txBody>
          <a:bodyPr wrap="square" rtlCol="0">
            <a:spAutoFit/>
          </a:bodyPr>
          <a:lstStyle/>
          <a:p>
            <a:pPr algn="l"/>
            <a:r>
              <a:rPr lang="en-US" sz="2000" dirty="0" smtClean="0">
                <a:latin typeface="Georgia" pitchFamily="18" charset="0"/>
              </a:rPr>
              <a:t>Good: real person, and easy to like and want to help</a:t>
            </a:r>
            <a:endParaRPr lang="en-US" sz="2000" dirty="0">
              <a:latin typeface="Georgia" pitchFamily="18" charset="0"/>
            </a:endParaRPr>
          </a:p>
        </p:txBody>
      </p:sp>
      <p:sp>
        <p:nvSpPr>
          <p:cNvPr id="8" name="Rectangle 7"/>
          <p:cNvSpPr/>
          <p:nvPr/>
        </p:nvSpPr>
        <p:spPr bwMode="auto">
          <a:xfrm>
            <a:off x="2159000" y="6872252"/>
            <a:ext cx="9601200" cy="36039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33941474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Line 1"/>
          <p:cNvSpPr>
            <a:spLocks noChangeShapeType="1"/>
          </p:cNvSpPr>
          <p:nvPr/>
        </p:nvSpPr>
        <p:spPr bwMode="auto">
          <a:xfrm>
            <a:off x="635000" y="374650"/>
            <a:ext cx="11734800" cy="0"/>
          </a:xfrm>
          <a:prstGeom prst="line">
            <a:avLst/>
          </a:prstGeom>
          <a:noFill/>
          <a:ln w="63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1"/>
          </a:p>
        </p:txBody>
      </p:sp>
      <p:sp>
        <p:nvSpPr>
          <p:cNvPr id="21506" name="Line 2"/>
          <p:cNvSpPr>
            <a:spLocks noChangeShapeType="1"/>
          </p:cNvSpPr>
          <p:nvPr/>
        </p:nvSpPr>
        <p:spPr bwMode="auto">
          <a:xfrm>
            <a:off x="635000" y="958850"/>
            <a:ext cx="11734800" cy="0"/>
          </a:xfrm>
          <a:prstGeom prst="line">
            <a:avLst/>
          </a:prstGeom>
          <a:noFill/>
          <a:ln w="635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b="1"/>
          </a:p>
        </p:txBody>
      </p:sp>
      <p:sp>
        <p:nvSpPr>
          <p:cNvPr id="21507" name="Rectangle 3"/>
          <p:cNvSpPr>
            <a:spLocks/>
          </p:cNvSpPr>
          <p:nvPr/>
        </p:nvSpPr>
        <p:spPr bwMode="auto">
          <a:xfrm>
            <a:off x="635000" y="476250"/>
            <a:ext cx="10160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lnSpc>
                <a:spcPct val="80000"/>
              </a:lnSpc>
            </a:pPr>
            <a:r>
              <a:rPr lang="en-US" sz="3200" b="1" dirty="0" smtClean="0">
                <a:solidFill>
                  <a:schemeClr val="tx1"/>
                </a:solidFill>
                <a:latin typeface="PFDinTextCompPro-Bold" charset="0"/>
                <a:ea typeface="ＭＳ Ｐゴシック" charset="0"/>
                <a:cs typeface="PFDinTextCompPro-Bold" charset="0"/>
                <a:sym typeface="PFDinTextCompPro-Bold" charset="0"/>
              </a:rPr>
              <a:t>Interaction Design the Cooper Way</a:t>
            </a:r>
            <a:endParaRPr lang="en-US" sz="3200" b="1" dirty="0">
              <a:solidFill>
                <a:schemeClr val="tx1"/>
              </a:solidFill>
              <a:latin typeface="PFDinTextCompPro-Bold" charset="0"/>
              <a:ea typeface="ＭＳ Ｐゴシック" charset="0"/>
              <a:cs typeface="PFDinTextCompPro-Bold" charset="0"/>
              <a:sym typeface="PFDinTextCompPro-Bold" charset="0"/>
            </a:endParaRPr>
          </a:p>
        </p:txBody>
      </p:sp>
      <p:sp>
        <p:nvSpPr>
          <p:cNvPr id="21508" name="Rectangle 4"/>
          <p:cNvSpPr>
            <a:spLocks/>
          </p:cNvSpPr>
          <p:nvPr/>
        </p:nvSpPr>
        <p:spPr bwMode="auto">
          <a:xfrm>
            <a:off x="635000" y="1473200"/>
            <a:ext cx="117348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lnSpc>
                <a:spcPct val="70000"/>
              </a:lnSpc>
            </a:pPr>
            <a:r>
              <a:rPr lang="en-US" sz="16600" dirty="0" smtClean="0">
                <a:solidFill>
                  <a:schemeClr val="tx1"/>
                </a:solidFill>
                <a:latin typeface="Georgia" pitchFamily="18" charset="0"/>
              </a:rPr>
              <a:t>Goal-directed</a:t>
            </a:r>
            <a:r>
              <a:rPr lang="en-US" sz="9600" dirty="0" smtClean="0">
                <a:solidFill>
                  <a:schemeClr val="tx1"/>
                </a:solidFill>
                <a:latin typeface="Georgia" pitchFamily="18" charset="0"/>
              </a:rPr>
              <a:t> Design</a:t>
            </a:r>
            <a:endParaRPr lang="en-US" sz="14000" b="1" dirty="0">
              <a:solidFill>
                <a:schemeClr val="tx1"/>
              </a:solidFill>
              <a:latin typeface="Georgia" pitchFamily="18" charset="0"/>
              <a:ea typeface="ＭＳ Ｐゴシック" charset="0"/>
              <a:cs typeface="PFDinTextCompPro-Bold" charset="0"/>
              <a:sym typeface="PFDinTextCompPro-Bold" charset="0"/>
            </a:endParaRPr>
          </a:p>
        </p:txBody>
      </p:sp>
      <p:sp>
        <p:nvSpPr>
          <p:cNvPr id="6" name="Rectangle 5"/>
          <p:cNvSpPr/>
          <p:nvPr/>
        </p:nvSpPr>
        <p:spPr bwMode="auto">
          <a:xfrm>
            <a:off x="2311400" y="6851650"/>
            <a:ext cx="9448800" cy="3810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5951312"/>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lIns="116037" tIns="58019" rIns="116037" bIns="58019"/>
          <a:lstStyle/>
          <a:p>
            <a:r>
              <a:rPr lang="en-US" dirty="0" smtClean="0"/>
              <a:t>Exercise: add detail</a:t>
            </a:r>
            <a:endParaRPr lang="en-US" dirty="0"/>
          </a:p>
        </p:txBody>
      </p:sp>
      <p:sp>
        <p:nvSpPr>
          <p:cNvPr id="2" name="TextBox 1"/>
          <p:cNvSpPr txBox="1"/>
          <p:nvPr/>
        </p:nvSpPr>
        <p:spPr>
          <a:xfrm>
            <a:off x="7645400" y="831850"/>
            <a:ext cx="4800600" cy="2554545"/>
          </a:xfrm>
          <a:prstGeom prst="rect">
            <a:avLst/>
          </a:prstGeom>
          <a:noFill/>
        </p:spPr>
        <p:txBody>
          <a:bodyPr wrap="square" rtlCol="0">
            <a:spAutoFit/>
          </a:bodyPr>
          <a:lstStyle/>
          <a:p>
            <a:pPr algn="l"/>
            <a:r>
              <a:rPr lang="en-US" sz="3200" dirty="0" smtClean="0">
                <a:latin typeface="Georgia" panose="02040502050405020303" pitchFamily="18" charset="0"/>
              </a:rPr>
              <a:t>Name</a:t>
            </a:r>
          </a:p>
          <a:p>
            <a:pPr algn="l"/>
            <a:r>
              <a:rPr lang="en-US" sz="3200" dirty="0" smtClean="0">
                <a:latin typeface="Georgia" panose="02040502050405020303" pitchFamily="18" charset="0"/>
              </a:rPr>
              <a:t>Quote</a:t>
            </a:r>
          </a:p>
          <a:p>
            <a:pPr algn="l"/>
            <a:r>
              <a:rPr lang="en-US" sz="3200" dirty="0" smtClean="0">
                <a:latin typeface="Georgia" panose="02040502050405020303" pitchFamily="18" charset="0"/>
              </a:rPr>
              <a:t>Goal</a:t>
            </a:r>
          </a:p>
          <a:p>
            <a:pPr algn="l"/>
            <a:r>
              <a:rPr lang="en-US" sz="3200" dirty="0" smtClean="0">
                <a:latin typeface="Georgia" panose="02040502050405020303" pitchFamily="18" charset="0"/>
              </a:rPr>
              <a:t>Frequency</a:t>
            </a:r>
          </a:p>
          <a:p>
            <a:pPr algn="l"/>
            <a:r>
              <a:rPr lang="en-US" sz="3200" dirty="0" smtClean="0">
                <a:latin typeface="Georgia" panose="02040502050405020303" pitchFamily="18" charset="0"/>
              </a:rPr>
              <a:t>Tech Ability</a:t>
            </a:r>
            <a:endParaRPr lang="en-US" sz="3200" dirty="0">
              <a:latin typeface="Georgia" panose="02040502050405020303" pitchFamily="18" charset="0"/>
            </a:endParaRPr>
          </a:p>
        </p:txBody>
      </p:sp>
      <p:sp>
        <p:nvSpPr>
          <p:cNvPr id="4" name="Rectangle 3"/>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60526801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44" name="Picture 12" descr="personas\img\jeff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107" y="2677583"/>
            <a:ext cx="2756747" cy="2515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41" name="Picture 9" descr="img\pam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7280" y="4056945"/>
            <a:ext cx="3251200" cy="1607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9" name="Picture 7" descr="\\HYDROGEN\SHARE1\shared\Carbon IQ\Client projects\Shockwave\next_generation\research\personas\img\markus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4214" y="4219222"/>
            <a:ext cx="3684693" cy="201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8" name="Picture 6" descr="img\taylor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09333" y="2190750"/>
            <a:ext cx="2070383" cy="202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4" name="Rectangle 2"/>
          <p:cNvSpPr>
            <a:spLocks noGrp="1" noChangeArrowheads="1"/>
          </p:cNvSpPr>
          <p:nvPr>
            <p:ph type="title" idx="4294967295"/>
          </p:nvPr>
        </p:nvSpPr>
        <p:spPr>
          <a:xfrm>
            <a:off x="0" y="811389"/>
            <a:ext cx="11054080" cy="1217083"/>
          </a:xfrm>
          <a:prstGeom prst="rect">
            <a:avLst/>
          </a:prstGeom>
        </p:spPr>
        <p:txBody>
          <a:bodyPr lIns="116037" tIns="58019" rIns="116037" bIns="58019"/>
          <a:lstStyle/>
          <a:p>
            <a:r>
              <a:rPr lang="en-US" b="0" dirty="0"/>
              <a:t>Prioritize personas</a:t>
            </a:r>
            <a:endParaRPr lang="en-US" dirty="0"/>
          </a:p>
        </p:txBody>
      </p:sp>
      <p:pic>
        <p:nvPicPr>
          <p:cNvPr id="172036" name="Picture 4" descr="img\grace4.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43307" y="3083278"/>
            <a:ext cx="1645921" cy="186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7" name="Picture 5" descr="img\joan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27041" y="4381500"/>
            <a:ext cx="1603022" cy="178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40" name="Picture 8" descr="img\joe4.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9148" y="2028472"/>
            <a:ext cx="1812996" cy="202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42" name="Picture 10" descr="img\sarah4.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320107" y="2434167"/>
            <a:ext cx="1885245" cy="2109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43" name="Picture 11" descr="personas\img\scott2.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929513" y="4787194"/>
            <a:ext cx="2343573" cy="178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2159000" y="6872252"/>
            <a:ext cx="9601200" cy="36039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611672530"/>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lIns="116037" tIns="58019" rIns="116037" bIns="58019"/>
          <a:lstStyle/>
          <a:p>
            <a:r>
              <a:rPr lang="en-US" dirty="0" smtClean="0"/>
              <a:t>To </a:t>
            </a:r>
            <a:r>
              <a:rPr lang="en-US" dirty="0"/>
              <a:t>assure that design decisions don't become</a:t>
            </a:r>
          </a:p>
          <a:p>
            <a:pPr marL="0" indent="0">
              <a:buNone/>
            </a:pPr>
            <a:r>
              <a:rPr lang="en-US" dirty="0"/>
              <a:t>generic in the face of too many audiences</a:t>
            </a:r>
          </a:p>
          <a:p>
            <a:r>
              <a:rPr lang="en-US" dirty="0" smtClean="0"/>
              <a:t>To </a:t>
            </a:r>
            <a:r>
              <a:rPr lang="en-US" dirty="0"/>
              <a:t>allow for prioritization of research efforts</a:t>
            </a:r>
          </a:p>
          <a:p>
            <a:r>
              <a:rPr lang="en-US" dirty="0" smtClean="0"/>
              <a:t>to </a:t>
            </a:r>
            <a:r>
              <a:rPr lang="en-US" dirty="0"/>
              <a:t>Create another filter by which feature level</a:t>
            </a:r>
          </a:p>
          <a:p>
            <a:pPr marL="0" indent="0">
              <a:buNone/>
            </a:pPr>
            <a:r>
              <a:rPr lang="en-US" dirty="0"/>
              <a:t>prioritization can occur</a:t>
            </a:r>
          </a:p>
        </p:txBody>
      </p:sp>
      <p:sp>
        <p:nvSpPr>
          <p:cNvPr id="3" name="Title 2"/>
          <p:cNvSpPr>
            <a:spLocks noGrp="1"/>
          </p:cNvSpPr>
          <p:nvPr>
            <p:ph type="title"/>
          </p:nvPr>
        </p:nvSpPr>
        <p:spPr>
          <a:xfrm>
            <a:off x="650240" y="292438"/>
            <a:ext cx="11704320" cy="1654895"/>
          </a:xfrm>
        </p:spPr>
        <p:txBody>
          <a:bodyPr lIns="116037" tIns="58019" rIns="116037" bIns="58019">
            <a:normAutofit/>
          </a:bodyPr>
          <a:lstStyle/>
          <a:p>
            <a:r>
              <a:rPr lang="en-US" dirty="0" smtClean="0"/>
              <a:t>Prioritization of Personas is essential</a:t>
            </a:r>
            <a:br>
              <a:rPr lang="en-US" dirty="0" smtClean="0"/>
            </a:br>
            <a:endParaRPr lang="en-US" dirty="0"/>
          </a:p>
        </p:txBody>
      </p:sp>
      <p:sp>
        <p:nvSpPr>
          <p:cNvPr id="5" name="Rectangle 4"/>
          <p:cNvSpPr/>
          <p:nvPr/>
        </p:nvSpPr>
        <p:spPr bwMode="auto">
          <a:xfrm>
            <a:off x="2159000" y="6872252"/>
            <a:ext cx="9601200" cy="36039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579934310"/>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92544" name="Group 32"/>
          <p:cNvGrpSpPr>
            <a:grpSpLocks/>
          </p:cNvGrpSpPr>
          <p:nvPr/>
        </p:nvGrpSpPr>
        <p:grpSpPr bwMode="auto">
          <a:xfrm>
            <a:off x="1408853" y="2190751"/>
            <a:ext cx="3467947" cy="3313172"/>
            <a:chOff x="624" y="1296"/>
            <a:chExt cx="1536" cy="1960"/>
          </a:xfrm>
        </p:grpSpPr>
        <p:grpSp>
          <p:nvGrpSpPr>
            <p:cNvPr id="192530" name="Group 18"/>
            <p:cNvGrpSpPr>
              <a:grpSpLocks/>
            </p:cNvGrpSpPr>
            <p:nvPr/>
          </p:nvGrpSpPr>
          <p:grpSpPr bwMode="auto">
            <a:xfrm>
              <a:off x="624" y="1296"/>
              <a:ext cx="1536" cy="1584"/>
              <a:chOff x="624" y="1296"/>
              <a:chExt cx="1536" cy="1584"/>
            </a:xfrm>
          </p:grpSpPr>
          <p:pic>
            <p:nvPicPr>
              <p:cNvPr id="192528" name="Picture 16" descr="img\sarah4.jpg"/>
              <p:cNvPicPr>
                <a:picLocks noChangeAspect="1" noChangeArrowheads="1"/>
              </p:cNvPicPr>
              <p:nvPr/>
            </p:nvPicPr>
            <p:blipFill>
              <a:blip r:embed="rId3">
                <a:extLst>
                  <a:ext uri="{28A0092B-C50C-407E-A947-70E740481C1C}">
                    <a14:useLocalDpi xmlns:a14="http://schemas.microsoft.com/office/drawing/2010/main" val="0"/>
                  </a:ext>
                </a:extLst>
              </a:blip>
              <a:srcRect l="25990" b="37413"/>
              <a:stretch>
                <a:fillRect/>
              </a:stretch>
            </p:blipFill>
            <p:spPr bwMode="auto">
              <a:xfrm>
                <a:off x="1440" y="1536"/>
                <a:ext cx="646"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26" name="Picture 14" descr="personas\img\jeff4.jpg"/>
              <p:cNvPicPr>
                <a:picLocks noChangeAspect="1" noChangeArrowheads="1"/>
              </p:cNvPicPr>
              <p:nvPr/>
            </p:nvPicPr>
            <p:blipFill>
              <a:blip r:embed="rId4">
                <a:extLst>
                  <a:ext uri="{28A0092B-C50C-407E-A947-70E740481C1C}">
                    <a14:useLocalDpi xmlns:a14="http://schemas.microsoft.com/office/drawing/2010/main" val="0"/>
                  </a:ext>
                </a:extLst>
              </a:blip>
              <a:srcRect l="6902" r="50264" b="60851"/>
              <a:stretch>
                <a:fillRect/>
              </a:stretch>
            </p:blipFill>
            <p:spPr bwMode="auto">
              <a:xfrm>
                <a:off x="816" y="1344"/>
                <a:ext cx="648"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27" name="Picture 15" descr="personas\img\scott2.jpg"/>
              <p:cNvPicPr>
                <a:picLocks noChangeAspect="1" noChangeArrowheads="1"/>
              </p:cNvPicPr>
              <p:nvPr/>
            </p:nvPicPr>
            <p:blipFill>
              <a:blip r:embed="rId5" cstate="print">
                <a:extLst>
                  <a:ext uri="{28A0092B-C50C-407E-A947-70E740481C1C}">
                    <a14:useLocalDpi xmlns:a14="http://schemas.microsoft.com/office/drawing/2010/main" val="0"/>
                  </a:ext>
                </a:extLst>
              </a:blip>
              <a:srcRect l="29596"/>
              <a:stretch>
                <a:fillRect/>
              </a:stretch>
            </p:blipFill>
            <p:spPr bwMode="auto">
              <a:xfrm>
                <a:off x="864" y="2016"/>
                <a:ext cx="59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24" name="Oval 12"/>
              <p:cNvSpPr>
                <a:spLocks noChangeArrowheads="1"/>
              </p:cNvSpPr>
              <p:nvPr/>
            </p:nvSpPr>
            <p:spPr bwMode="auto">
              <a:xfrm>
                <a:off x="624" y="1296"/>
                <a:ext cx="1536" cy="153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92541" name="Text Box 29"/>
            <p:cNvSpPr txBox="1">
              <a:spLocks noChangeArrowheads="1"/>
            </p:cNvSpPr>
            <p:nvPr/>
          </p:nvSpPr>
          <p:spPr bwMode="auto">
            <a:xfrm>
              <a:off x="921" y="2928"/>
              <a:ext cx="655"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dirty="0">
                  <a:latin typeface="Tahoma" pitchFamily="34" charset="0"/>
                </a:rPr>
                <a:t>primary</a:t>
              </a:r>
            </a:p>
          </p:txBody>
        </p:sp>
      </p:grpSp>
      <p:grpSp>
        <p:nvGrpSpPr>
          <p:cNvPr id="192545" name="Group 33"/>
          <p:cNvGrpSpPr>
            <a:grpSpLocks/>
          </p:cNvGrpSpPr>
          <p:nvPr/>
        </p:nvGrpSpPr>
        <p:grpSpPr bwMode="auto">
          <a:xfrm>
            <a:off x="5468338" y="1135945"/>
            <a:ext cx="6886223" cy="3326694"/>
            <a:chOff x="2422" y="672"/>
            <a:chExt cx="3050" cy="1968"/>
          </a:xfrm>
        </p:grpSpPr>
        <p:pic>
          <p:nvPicPr>
            <p:cNvPr id="192536" name="Picture 24" descr="img\joe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96" y="1056"/>
              <a:ext cx="738"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33" name="Picture 21" descr="img\joan2.jpg"/>
            <p:cNvPicPr>
              <a:picLocks noChangeAspect="1" noChangeArrowheads="1"/>
            </p:cNvPicPr>
            <p:nvPr/>
          </p:nvPicPr>
          <p:blipFill>
            <a:blip r:embed="rId7">
              <a:extLst>
                <a:ext uri="{28A0092B-C50C-407E-A947-70E740481C1C}">
                  <a14:useLocalDpi xmlns:a14="http://schemas.microsoft.com/office/drawing/2010/main" val="0"/>
                </a:ext>
              </a:extLst>
            </a:blip>
            <a:srcRect l="31635" t="3993" r="4515" b="41319"/>
            <a:stretch>
              <a:fillRect/>
            </a:stretch>
          </p:blipFill>
          <p:spPr bwMode="auto">
            <a:xfrm>
              <a:off x="4320" y="864"/>
              <a:ext cx="792"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37" name="Picture 25" descr="img\pam4.jpg"/>
            <p:cNvPicPr>
              <a:picLocks noChangeAspect="1" noChangeArrowheads="1"/>
            </p:cNvPicPr>
            <p:nvPr/>
          </p:nvPicPr>
          <p:blipFill>
            <a:blip r:embed="rId8" cstate="print">
              <a:extLst>
                <a:ext uri="{28A0092B-C50C-407E-A947-70E740481C1C}">
                  <a14:useLocalDpi xmlns:a14="http://schemas.microsoft.com/office/drawing/2010/main" val="0"/>
                </a:ext>
              </a:extLst>
            </a:blip>
            <a:srcRect l="30615" r="16650" b="6821"/>
            <a:stretch>
              <a:fillRect/>
            </a:stretch>
          </p:blipFill>
          <p:spPr bwMode="auto">
            <a:xfrm>
              <a:off x="4128" y="1776"/>
              <a:ext cx="740"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40" name="Oval 28"/>
            <p:cNvSpPr>
              <a:spLocks noChangeArrowheads="1"/>
            </p:cNvSpPr>
            <p:nvPr/>
          </p:nvSpPr>
          <p:spPr bwMode="auto">
            <a:xfrm>
              <a:off x="3552" y="672"/>
              <a:ext cx="1920" cy="192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2542" name="Text Box 30"/>
            <p:cNvSpPr txBox="1">
              <a:spLocks noChangeArrowheads="1"/>
            </p:cNvSpPr>
            <p:nvPr/>
          </p:nvSpPr>
          <p:spPr bwMode="auto">
            <a:xfrm>
              <a:off x="2422" y="1104"/>
              <a:ext cx="844"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dirty="0">
                  <a:latin typeface="Tahoma" pitchFamily="34" charset="0"/>
                </a:rPr>
                <a:t>secondary</a:t>
              </a:r>
            </a:p>
          </p:txBody>
        </p:sp>
      </p:grpSp>
      <p:grpSp>
        <p:nvGrpSpPr>
          <p:cNvPr id="192546" name="Group 34"/>
          <p:cNvGrpSpPr>
            <a:grpSpLocks/>
          </p:cNvGrpSpPr>
          <p:nvPr/>
        </p:nvGrpSpPr>
        <p:grpSpPr bwMode="auto">
          <a:xfrm>
            <a:off x="4601351" y="3820288"/>
            <a:ext cx="6105032" cy="2839861"/>
            <a:chOff x="2064" y="2496"/>
            <a:chExt cx="2704" cy="1680"/>
          </a:xfrm>
        </p:grpSpPr>
        <p:grpSp>
          <p:nvGrpSpPr>
            <p:cNvPr id="192539" name="Group 27"/>
            <p:cNvGrpSpPr>
              <a:grpSpLocks/>
            </p:cNvGrpSpPr>
            <p:nvPr/>
          </p:nvGrpSpPr>
          <p:grpSpPr bwMode="auto">
            <a:xfrm>
              <a:off x="2064" y="2496"/>
              <a:ext cx="1920" cy="1680"/>
              <a:chOff x="2688" y="2496"/>
              <a:chExt cx="1920" cy="1680"/>
            </a:xfrm>
          </p:grpSpPr>
          <p:pic>
            <p:nvPicPr>
              <p:cNvPr id="192517" name="Picture 5" descr="img\taylor3.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88" y="2832"/>
                <a:ext cx="917"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31" name="Picture 19" descr="img\grace4.jpg"/>
              <p:cNvPicPr>
                <a:picLocks noChangeAspect="1" noChangeArrowheads="1"/>
              </p:cNvPicPr>
              <p:nvPr/>
            </p:nvPicPr>
            <p:blipFill>
              <a:blip r:embed="rId10">
                <a:extLst>
                  <a:ext uri="{28A0092B-C50C-407E-A947-70E740481C1C}">
                    <a14:useLocalDpi xmlns:a14="http://schemas.microsoft.com/office/drawing/2010/main" val="0"/>
                  </a:ext>
                </a:extLst>
              </a:blip>
              <a:srcRect l="8577" t="7899" r="14525" b="29601"/>
              <a:stretch>
                <a:fillRect/>
              </a:stretch>
            </p:blipFill>
            <p:spPr bwMode="auto">
              <a:xfrm>
                <a:off x="3456" y="2640"/>
                <a:ext cx="661"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35" name="Picture 23" descr="\\HYDROGEN\SHARE1\shared\Carbon IQ\Client projects\Shockwave\next_generation\research\personas\img\markus2.jpg"/>
              <p:cNvPicPr>
                <a:picLocks noChangeAspect="1" noChangeArrowheads="1"/>
              </p:cNvPicPr>
              <p:nvPr/>
            </p:nvPicPr>
            <p:blipFill>
              <a:blip r:embed="rId11">
                <a:extLst>
                  <a:ext uri="{28A0092B-C50C-407E-A947-70E740481C1C}">
                    <a14:useLocalDpi xmlns:a14="http://schemas.microsoft.com/office/drawing/2010/main" val="0"/>
                  </a:ext>
                </a:extLst>
              </a:blip>
              <a:srcRect l="15170" t="4767" r="50739" b="43938"/>
              <a:stretch>
                <a:fillRect/>
              </a:stretch>
            </p:blipFill>
            <p:spPr bwMode="auto">
              <a:xfrm>
                <a:off x="3888" y="3288"/>
                <a:ext cx="720" cy="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38" name="Oval 26"/>
              <p:cNvSpPr>
                <a:spLocks noChangeArrowheads="1"/>
              </p:cNvSpPr>
              <p:nvPr/>
            </p:nvSpPr>
            <p:spPr bwMode="auto">
              <a:xfrm>
                <a:off x="2928" y="2496"/>
                <a:ext cx="1680" cy="168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92543" name="Text Box 31"/>
            <p:cNvSpPr txBox="1">
              <a:spLocks noChangeArrowheads="1"/>
            </p:cNvSpPr>
            <p:nvPr/>
          </p:nvSpPr>
          <p:spPr bwMode="auto">
            <a:xfrm>
              <a:off x="4180" y="3648"/>
              <a:ext cx="588"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dirty="0">
                  <a:latin typeface="Tahoma" pitchFamily="34" charset="0"/>
                </a:rPr>
                <a:t>special</a:t>
              </a:r>
            </a:p>
          </p:txBody>
        </p:sp>
      </p:grpSp>
      <p:sp>
        <p:nvSpPr>
          <p:cNvPr id="22" name="Rectangle 21"/>
          <p:cNvSpPr/>
          <p:nvPr/>
        </p:nvSpPr>
        <p:spPr bwMode="auto">
          <a:xfrm>
            <a:off x="2159000" y="6829186"/>
            <a:ext cx="9601200" cy="403464"/>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9677076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925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925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92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16037" tIns="58019" rIns="116037" bIns="58019"/>
          <a:lstStyle/>
          <a:p>
            <a:r>
              <a:rPr lang="en-US" dirty="0" smtClean="0"/>
              <a:t>Tips and tricks</a:t>
            </a:r>
            <a:endParaRPr lang="en-US" dirty="0"/>
          </a:p>
        </p:txBody>
      </p:sp>
      <p:sp>
        <p:nvSpPr>
          <p:cNvPr id="3" name="Rectangle 2"/>
          <p:cNvSpPr/>
          <p:nvPr/>
        </p:nvSpPr>
        <p:spPr bwMode="auto">
          <a:xfrm>
            <a:off x="2159000" y="6872252"/>
            <a:ext cx="9601200" cy="36039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126086114"/>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16037" tIns="58019" rIns="116037" bIns="58019"/>
          <a:lstStyle/>
          <a:p>
            <a:r>
              <a:rPr lang="en-US" dirty="0" smtClean="0"/>
              <a:t>Sanity Check</a:t>
            </a:r>
            <a:endParaRPr lang="en-US" dirty="0"/>
          </a:p>
        </p:txBody>
      </p:sp>
      <p:sp>
        <p:nvSpPr>
          <p:cNvPr id="4" name="Rectangle 3"/>
          <p:cNvSpPr/>
          <p:nvPr/>
        </p:nvSpPr>
        <p:spPr bwMode="auto">
          <a:xfrm>
            <a:off x="2159000" y="6872252"/>
            <a:ext cx="9601200" cy="36039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664994654"/>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lIns="116037" tIns="58019" rIns="116037" bIns="58019"/>
          <a:lstStyle/>
          <a:p>
            <a:r>
              <a:rPr lang="en-US" dirty="0" smtClean="0"/>
              <a:t>Do I know people like this?</a:t>
            </a:r>
            <a:endParaRPr lang="en-US" dirty="0"/>
          </a:p>
        </p:txBody>
      </p:sp>
      <p:sp>
        <p:nvSpPr>
          <p:cNvPr id="2" name="Title 1"/>
          <p:cNvSpPr>
            <a:spLocks noGrp="1"/>
          </p:cNvSpPr>
          <p:nvPr>
            <p:ph type="title"/>
          </p:nvPr>
        </p:nvSpPr>
        <p:spPr/>
        <p:txBody>
          <a:bodyPr lIns="116037" tIns="58019" rIns="116037" bIns="58019"/>
          <a:lstStyle/>
          <a:p>
            <a:r>
              <a:rPr lang="en-US" dirty="0" smtClean="0"/>
              <a:t>Are They Real?</a:t>
            </a:r>
            <a:endParaRPr lang="en-US" dirty="0"/>
          </a:p>
        </p:txBody>
      </p:sp>
      <p:sp>
        <p:nvSpPr>
          <p:cNvPr id="4" name="Rectangle 3"/>
          <p:cNvSpPr/>
          <p:nvPr/>
        </p:nvSpPr>
        <p:spPr bwMode="auto">
          <a:xfrm>
            <a:off x="2159000" y="6872252"/>
            <a:ext cx="9601200" cy="36039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04946651"/>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lIns="116037" tIns="58019" rIns="116037" bIns="58019"/>
          <a:lstStyle/>
          <a:p>
            <a:r>
              <a:rPr lang="en-US" dirty="0" smtClean="0"/>
              <a:t>Is it worth targeting them? Do I have information I can use to make decisions?</a:t>
            </a:r>
            <a:endParaRPr lang="en-US" dirty="0"/>
          </a:p>
        </p:txBody>
      </p:sp>
      <p:sp>
        <p:nvSpPr>
          <p:cNvPr id="2" name="Title 1"/>
          <p:cNvSpPr>
            <a:spLocks noGrp="1"/>
          </p:cNvSpPr>
          <p:nvPr>
            <p:ph type="title"/>
          </p:nvPr>
        </p:nvSpPr>
        <p:spPr/>
        <p:txBody>
          <a:bodyPr lIns="116037" tIns="58019" rIns="116037" bIns="58019"/>
          <a:lstStyle/>
          <a:p>
            <a:r>
              <a:rPr lang="en-US" dirty="0" smtClean="0"/>
              <a:t>Are they Useful?</a:t>
            </a:r>
            <a:endParaRPr lang="en-US" dirty="0"/>
          </a:p>
        </p:txBody>
      </p:sp>
      <p:sp>
        <p:nvSpPr>
          <p:cNvPr id="4" name="Rectangle 3"/>
          <p:cNvSpPr/>
          <p:nvPr/>
        </p:nvSpPr>
        <p:spPr bwMode="auto">
          <a:xfrm>
            <a:off x="2159000" y="6872252"/>
            <a:ext cx="9601200" cy="36039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100263620"/>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lIns="116037" tIns="58019" rIns="116037" bIns="58019"/>
          <a:lstStyle/>
          <a:p>
            <a:r>
              <a:rPr lang="en-US" dirty="0" smtClean="0"/>
              <a:t>Have a made a dream user that isn’t common?</a:t>
            </a:r>
            <a:endParaRPr lang="en-US" dirty="0"/>
          </a:p>
        </p:txBody>
      </p:sp>
      <p:sp>
        <p:nvSpPr>
          <p:cNvPr id="2" name="Title 1"/>
          <p:cNvSpPr>
            <a:spLocks noGrp="1"/>
          </p:cNvSpPr>
          <p:nvPr>
            <p:ph type="title"/>
          </p:nvPr>
        </p:nvSpPr>
        <p:spPr/>
        <p:txBody>
          <a:bodyPr lIns="116037" tIns="58019" rIns="116037" bIns="58019"/>
          <a:lstStyle/>
          <a:p>
            <a:r>
              <a:rPr lang="en-US" dirty="0" smtClean="0"/>
              <a:t>Are they Too useful?</a:t>
            </a:r>
            <a:endParaRPr lang="en-US" dirty="0"/>
          </a:p>
        </p:txBody>
      </p:sp>
      <p:sp>
        <p:nvSpPr>
          <p:cNvPr id="4" name="Rectangle 3"/>
          <p:cNvSpPr/>
          <p:nvPr/>
        </p:nvSpPr>
        <p:spPr bwMode="auto">
          <a:xfrm>
            <a:off x="2159000" y="6872252"/>
            <a:ext cx="9601200" cy="36039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713203706"/>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16037" tIns="58019" rIns="116037" bIns="58019"/>
          <a:lstStyle/>
          <a:p>
            <a:r>
              <a:rPr lang="en-US" dirty="0" smtClean="0"/>
              <a:t>Keep Alive</a:t>
            </a:r>
            <a:endParaRPr lang="en-US" dirty="0"/>
          </a:p>
        </p:txBody>
      </p:sp>
      <p:pic>
        <p:nvPicPr>
          <p:cNvPr id="9" name="Picture 1032" descr="C:\My Documents\conferences\webdesign01\images\136-3635_IM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4238" y="2353028"/>
            <a:ext cx="7800623" cy="444357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3560" name="AutoShape 8"/>
          <p:cNvSpPr>
            <a:spLocks noChangeArrowheads="1"/>
          </p:cNvSpPr>
          <p:nvPr/>
        </p:nvSpPr>
        <p:spPr bwMode="auto">
          <a:xfrm>
            <a:off x="1176304" y="1350625"/>
            <a:ext cx="4301066" cy="1538625"/>
          </a:xfrm>
          <a:prstGeom prst="wedgeEllipseCallout">
            <a:avLst>
              <a:gd name="adj1" fmla="val 28375"/>
              <a:gd name="adj2" fmla="val 64949"/>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16037" tIns="58019" rIns="116037" bIns="58019"/>
          <a:lstStyle/>
          <a:p>
            <a:pPr algn="ctr"/>
            <a:r>
              <a:rPr lang="en-GB" sz="2500" dirty="0">
                <a:latin typeface="Calibri" pitchFamily="34" charset="0"/>
              </a:rPr>
              <a:t>I’m worried about Sandy. Can she use the profile?</a:t>
            </a:r>
          </a:p>
        </p:txBody>
      </p:sp>
      <p:sp>
        <p:nvSpPr>
          <p:cNvPr id="5" name="Rectangle 4"/>
          <p:cNvSpPr/>
          <p:nvPr/>
        </p:nvSpPr>
        <p:spPr bwMode="auto">
          <a:xfrm>
            <a:off x="2159000" y="6872252"/>
            <a:ext cx="9601200" cy="36039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91068054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my.safaribooksonline.com/getfile?item=NC8yOWlwNDFjMjRncmlhZHI5YWgzL3RwMC9tc2VnZnMvZ2NmMWkxOWcuaTA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extBox 4"/>
          <p:cNvSpPr txBox="1"/>
          <p:nvPr/>
        </p:nvSpPr>
        <p:spPr>
          <a:xfrm>
            <a:off x="460375" y="603250"/>
            <a:ext cx="1447800" cy="707886"/>
          </a:xfrm>
          <a:prstGeom prst="rect">
            <a:avLst/>
          </a:prstGeom>
          <a:noFill/>
        </p:spPr>
        <p:txBody>
          <a:bodyPr wrap="square" rtlCol="0">
            <a:spAutoFit/>
          </a:bodyPr>
          <a:lstStyle/>
          <a:p>
            <a:r>
              <a:rPr lang="en-US" sz="2000" dirty="0" smtClean="0">
                <a:solidFill>
                  <a:schemeClr val="tx1"/>
                </a:solidFill>
                <a:latin typeface="Georgia" pitchFamily="18" charset="0"/>
              </a:rPr>
              <a:t>User Research</a:t>
            </a:r>
            <a:endParaRPr lang="en-US" sz="2000" dirty="0">
              <a:solidFill>
                <a:schemeClr val="tx1"/>
              </a:solidFill>
              <a:latin typeface="Georgia" pitchFamily="18" charset="0"/>
            </a:endParaRPr>
          </a:p>
        </p:txBody>
      </p:sp>
      <p:sp>
        <p:nvSpPr>
          <p:cNvPr id="7" name="TextBox 6"/>
          <p:cNvSpPr txBox="1"/>
          <p:nvPr/>
        </p:nvSpPr>
        <p:spPr>
          <a:xfrm>
            <a:off x="4216400" y="3525974"/>
            <a:ext cx="1447800" cy="400110"/>
          </a:xfrm>
          <a:prstGeom prst="rect">
            <a:avLst/>
          </a:prstGeom>
          <a:noFill/>
        </p:spPr>
        <p:txBody>
          <a:bodyPr wrap="square" rtlCol="0">
            <a:spAutoFit/>
          </a:bodyPr>
          <a:lstStyle/>
          <a:p>
            <a:r>
              <a:rPr lang="en-US" sz="2000" dirty="0" smtClean="0">
                <a:solidFill>
                  <a:schemeClr val="tx1"/>
                </a:solidFill>
                <a:latin typeface="Georgia" pitchFamily="18" charset="0"/>
              </a:rPr>
              <a:t>Scenarios</a:t>
            </a:r>
            <a:endParaRPr lang="en-US" sz="2000" dirty="0">
              <a:solidFill>
                <a:schemeClr val="tx1"/>
              </a:solidFill>
              <a:latin typeface="Georgia" pitchFamily="18" charset="0"/>
            </a:endParaRPr>
          </a:p>
        </p:txBody>
      </p:sp>
      <p:sp>
        <p:nvSpPr>
          <p:cNvPr id="8" name="TextBox 7"/>
          <p:cNvSpPr txBox="1"/>
          <p:nvPr/>
        </p:nvSpPr>
        <p:spPr>
          <a:xfrm>
            <a:off x="5664200" y="4385951"/>
            <a:ext cx="1447800" cy="707886"/>
          </a:xfrm>
          <a:prstGeom prst="rect">
            <a:avLst/>
          </a:prstGeom>
          <a:noFill/>
        </p:spPr>
        <p:txBody>
          <a:bodyPr wrap="square" rtlCol="0">
            <a:spAutoFit/>
          </a:bodyPr>
          <a:lstStyle/>
          <a:p>
            <a:r>
              <a:rPr lang="en-US" sz="2000" dirty="0" smtClean="0">
                <a:solidFill>
                  <a:schemeClr val="tx1"/>
                </a:solidFill>
                <a:latin typeface="Georgia" pitchFamily="18" charset="0"/>
              </a:rPr>
              <a:t>Task Analysis</a:t>
            </a:r>
            <a:endParaRPr lang="en-US" sz="2000" dirty="0">
              <a:solidFill>
                <a:schemeClr val="tx1"/>
              </a:solidFill>
              <a:latin typeface="Georgia" pitchFamily="18" charset="0"/>
            </a:endParaRPr>
          </a:p>
        </p:txBody>
      </p:sp>
      <p:sp>
        <p:nvSpPr>
          <p:cNvPr id="9" name="TextBox 8"/>
          <p:cNvSpPr txBox="1"/>
          <p:nvPr/>
        </p:nvSpPr>
        <p:spPr>
          <a:xfrm>
            <a:off x="6654800" y="5327650"/>
            <a:ext cx="1447800" cy="400110"/>
          </a:xfrm>
          <a:prstGeom prst="rect">
            <a:avLst/>
          </a:prstGeom>
          <a:noFill/>
        </p:spPr>
        <p:txBody>
          <a:bodyPr wrap="square" rtlCol="0">
            <a:spAutoFit/>
          </a:bodyPr>
          <a:lstStyle/>
          <a:p>
            <a:r>
              <a:rPr lang="en-US" sz="2000" dirty="0" smtClean="0">
                <a:solidFill>
                  <a:schemeClr val="tx1"/>
                </a:solidFill>
                <a:latin typeface="Georgia" pitchFamily="18" charset="0"/>
              </a:rPr>
              <a:t>Use Cases</a:t>
            </a:r>
            <a:endParaRPr lang="en-US" sz="2000" dirty="0">
              <a:solidFill>
                <a:schemeClr val="tx1"/>
              </a:solidFill>
              <a:latin typeface="Georgia" pitchFamily="18" charset="0"/>
            </a:endParaRPr>
          </a:p>
        </p:txBody>
      </p:sp>
      <p:sp>
        <p:nvSpPr>
          <p:cNvPr id="10" name="TextBox 9"/>
          <p:cNvSpPr txBox="1"/>
          <p:nvPr/>
        </p:nvSpPr>
        <p:spPr>
          <a:xfrm>
            <a:off x="7797800" y="6165850"/>
            <a:ext cx="1447800" cy="707886"/>
          </a:xfrm>
          <a:prstGeom prst="rect">
            <a:avLst/>
          </a:prstGeom>
          <a:noFill/>
        </p:spPr>
        <p:txBody>
          <a:bodyPr wrap="square" rtlCol="0">
            <a:spAutoFit/>
          </a:bodyPr>
          <a:lstStyle/>
          <a:p>
            <a:r>
              <a:rPr lang="en-US" sz="2000" dirty="0" smtClean="0">
                <a:solidFill>
                  <a:schemeClr val="tx1"/>
                </a:solidFill>
                <a:latin typeface="Georgia" pitchFamily="18" charset="0"/>
              </a:rPr>
              <a:t>Feature Design</a:t>
            </a:r>
            <a:endParaRPr lang="en-US" sz="2000" dirty="0">
              <a:solidFill>
                <a:schemeClr val="tx1"/>
              </a:solidFill>
              <a:latin typeface="Georgia" pitchFamily="18" charset="0"/>
            </a:endParaRPr>
          </a:p>
        </p:txBody>
      </p:sp>
      <p:sp>
        <p:nvSpPr>
          <p:cNvPr id="16" name="TextBox 15"/>
          <p:cNvSpPr txBox="1"/>
          <p:nvPr/>
        </p:nvSpPr>
        <p:spPr>
          <a:xfrm>
            <a:off x="1511299" y="1858141"/>
            <a:ext cx="3200400" cy="830997"/>
          </a:xfrm>
          <a:prstGeom prst="rect">
            <a:avLst/>
          </a:prstGeom>
          <a:noFill/>
        </p:spPr>
        <p:txBody>
          <a:bodyPr wrap="square" rtlCol="0">
            <a:spAutoFit/>
          </a:bodyPr>
          <a:lstStyle/>
          <a:p>
            <a:r>
              <a:rPr lang="en-US" sz="4800" b="1" dirty="0" smtClean="0">
                <a:solidFill>
                  <a:schemeClr val="accent1">
                    <a:lumMod val="50000"/>
                  </a:schemeClr>
                </a:solidFill>
                <a:latin typeface="Georgia" pitchFamily="18" charset="0"/>
              </a:rPr>
              <a:t>Personas</a:t>
            </a:r>
            <a:endParaRPr lang="en-US" sz="4800" b="1" dirty="0">
              <a:solidFill>
                <a:schemeClr val="accent1">
                  <a:lumMod val="50000"/>
                </a:schemeClr>
              </a:solidFill>
              <a:latin typeface="Georgia" pitchFamily="18" charset="0"/>
            </a:endParaRPr>
          </a:p>
        </p:txBody>
      </p:sp>
      <p:sp>
        <p:nvSpPr>
          <p:cNvPr id="17" name="Bent-Up Arrow 16"/>
          <p:cNvSpPr/>
          <p:nvPr/>
        </p:nvSpPr>
        <p:spPr bwMode="auto">
          <a:xfrm rot="10800000" flipH="1">
            <a:off x="1908175" y="916606"/>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4" name="Bent-Up Arrow 23"/>
          <p:cNvSpPr/>
          <p:nvPr/>
        </p:nvSpPr>
        <p:spPr bwMode="auto">
          <a:xfrm rot="10800000" flipH="1">
            <a:off x="4711699" y="2821605"/>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5" name="Bent-Up Arrow 24"/>
          <p:cNvSpPr/>
          <p:nvPr/>
        </p:nvSpPr>
        <p:spPr bwMode="auto">
          <a:xfrm rot="10800000" flipH="1">
            <a:off x="5983879" y="3663662"/>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6" name="Bent-Up Arrow 25"/>
          <p:cNvSpPr/>
          <p:nvPr/>
        </p:nvSpPr>
        <p:spPr bwMode="auto">
          <a:xfrm rot="10800000" flipH="1">
            <a:off x="6959600" y="4568993"/>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7" name="Bent-Up Arrow 26"/>
          <p:cNvSpPr/>
          <p:nvPr/>
        </p:nvSpPr>
        <p:spPr bwMode="auto">
          <a:xfrm rot="10800000" flipH="1">
            <a:off x="8112031" y="5465338"/>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14" name="Rectangle 13"/>
          <p:cNvSpPr/>
          <p:nvPr/>
        </p:nvSpPr>
        <p:spPr bwMode="auto">
          <a:xfrm>
            <a:off x="2159000" y="6873736"/>
            <a:ext cx="9601200" cy="358914"/>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extBox 1"/>
          <p:cNvSpPr txBox="1"/>
          <p:nvPr/>
        </p:nvSpPr>
        <p:spPr>
          <a:xfrm>
            <a:off x="999088" y="1001777"/>
            <a:ext cx="3939180" cy="369332"/>
          </a:xfrm>
          <a:prstGeom prst="rect">
            <a:avLst/>
          </a:prstGeom>
          <a:noFill/>
        </p:spPr>
        <p:txBody>
          <a:bodyPr wrap="square" rtlCol="0">
            <a:spAutoFit/>
          </a:bodyPr>
          <a:lstStyle/>
          <a:p>
            <a:r>
              <a:rPr lang="en-GB" sz="1800" dirty="0" smtClean="0"/>
              <a:t>Last Week</a:t>
            </a:r>
            <a:endParaRPr lang="en-GB" sz="1800" dirty="0"/>
          </a:p>
        </p:txBody>
      </p:sp>
      <p:pic>
        <p:nvPicPr>
          <p:cNvPr id="3" name="Picture 2"/>
          <p:cNvPicPr>
            <a:picLocks noChangeAspect="1"/>
          </p:cNvPicPr>
          <p:nvPr/>
        </p:nvPicPr>
        <p:blipFill>
          <a:blip r:embed="rId2"/>
          <a:stretch>
            <a:fillRect/>
          </a:stretch>
        </p:blipFill>
        <p:spPr>
          <a:xfrm>
            <a:off x="8102600" y="307369"/>
            <a:ext cx="4661897" cy="3733232"/>
          </a:xfrm>
          <a:prstGeom prst="rect">
            <a:avLst/>
          </a:prstGeom>
        </p:spPr>
      </p:pic>
    </p:spTree>
    <p:extLst>
      <p:ext uri="{BB962C8B-B14F-4D97-AF65-F5344CB8AC3E}">
        <p14:creationId xmlns:p14="http://schemas.microsoft.com/office/powerpoint/2010/main" val="2780935207"/>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60" name="Content Placeholder 4" descr="square_bike_whee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9600" y="918940"/>
            <a:ext cx="6324035" cy="541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lIns="116037" tIns="58019" rIns="116037" bIns="58019">
            <a:normAutofit/>
          </a:bodyPr>
          <a:lstStyle/>
          <a:p>
            <a:r>
              <a:rPr lang="en-US" dirty="0" smtClean="0"/>
              <a:t>Don’t reinvent for every project</a:t>
            </a:r>
            <a:endParaRPr lang="en-US" dirty="0"/>
          </a:p>
        </p:txBody>
      </p:sp>
      <p:sp>
        <p:nvSpPr>
          <p:cNvPr id="4" name="Rectangle 3"/>
          <p:cNvSpPr/>
          <p:nvPr/>
        </p:nvSpPr>
        <p:spPr bwMode="auto">
          <a:xfrm>
            <a:off x="2159000" y="6872252"/>
            <a:ext cx="9601200" cy="36039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45490369"/>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idx="1"/>
          </p:nvPr>
        </p:nvSpPr>
        <p:spPr>
          <a:xfrm>
            <a:off x="650240" y="2271890"/>
            <a:ext cx="11704320" cy="4251340"/>
          </a:xfrm>
        </p:spPr>
        <p:txBody>
          <a:bodyPr lIns="116037" tIns="58019" rIns="116037" bIns="58019">
            <a:normAutofit/>
          </a:bodyPr>
          <a:lstStyle/>
          <a:p>
            <a:r>
              <a:rPr lang="en-US" i="1" dirty="0"/>
              <a:t>Keep them near</a:t>
            </a:r>
          </a:p>
          <a:p>
            <a:endParaRPr lang="en-US" sz="2300" dirty="0"/>
          </a:p>
          <a:p>
            <a:pPr lvl="1">
              <a:lnSpc>
                <a:spcPct val="120000"/>
              </a:lnSpc>
              <a:buFont typeface="Times" pitchFamily="18" charset="0"/>
              <a:buChar char="•"/>
            </a:pPr>
            <a:r>
              <a:rPr lang="en-US" dirty="0"/>
              <a:t>Hang them on your wall</a:t>
            </a:r>
          </a:p>
          <a:p>
            <a:pPr lvl="1">
              <a:lnSpc>
                <a:spcPct val="120000"/>
              </a:lnSpc>
              <a:buFont typeface="Times" pitchFamily="18" charset="0"/>
              <a:buChar char="•"/>
            </a:pPr>
            <a:r>
              <a:rPr lang="en-US" dirty="0"/>
              <a:t>Make poster, placemats, puppets</a:t>
            </a:r>
          </a:p>
          <a:p>
            <a:pPr lvl="1">
              <a:lnSpc>
                <a:spcPct val="120000"/>
              </a:lnSpc>
              <a:buFont typeface="Times" pitchFamily="18" charset="0"/>
              <a:buChar char="•"/>
            </a:pPr>
            <a:r>
              <a:rPr lang="en-US" dirty="0"/>
              <a:t>Role-play personas</a:t>
            </a:r>
          </a:p>
          <a:p>
            <a:pPr lvl="1">
              <a:lnSpc>
                <a:spcPct val="120000"/>
              </a:lnSpc>
              <a:buFont typeface="Times" pitchFamily="18" charset="0"/>
              <a:buChar char="•"/>
            </a:pPr>
            <a:r>
              <a:rPr lang="en-US" dirty="0"/>
              <a:t>Evaluate with them</a:t>
            </a:r>
          </a:p>
          <a:p>
            <a:pPr lvl="1">
              <a:lnSpc>
                <a:spcPct val="120000"/>
              </a:lnSpc>
              <a:buFont typeface="Times" pitchFamily="18" charset="0"/>
              <a:buNone/>
            </a:pPr>
            <a:endParaRPr lang="en-US" dirty="0"/>
          </a:p>
          <a:p>
            <a:pPr lvl="4"/>
            <a:endParaRPr lang="en-US" sz="2300" i="1" dirty="0"/>
          </a:p>
        </p:txBody>
      </p:sp>
      <p:sp>
        <p:nvSpPr>
          <p:cNvPr id="29698" name="Rectangle 2"/>
          <p:cNvSpPr>
            <a:spLocks noGrp="1" noChangeArrowheads="1"/>
          </p:cNvSpPr>
          <p:nvPr>
            <p:ph type="title"/>
          </p:nvPr>
        </p:nvSpPr>
        <p:spPr>
          <a:xfrm>
            <a:off x="975360" y="811389"/>
            <a:ext cx="11054080" cy="1217083"/>
          </a:xfrm>
        </p:spPr>
        <p:txBody>
          <a:bodyPr lIns="116037" tIns="58019" rIns="116037" bIns="58019"/>
          <a:lstStyle/>
          <a:p>
            <a:r>
              <a:rPr lang="en-US" b="0" dirty="0"/>
              <a:t>Use personas</a:t>
            </a:r>
            <a:endParaRPr lang="en-US" sz="2500"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800" y="0"/>
            <a:ext cx="5588000" cy="4881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bwMode="auto">
          <a:xfrm>
            <a:off x="2159000" y="6872252"/>
            <a:ext cx="9601200" cy="360397"/>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861848396"/>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601" y="30427"/>
            <a:ext cx="9753600" cy="7241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1083734" y="6785240"/>
            <a:ext cx="10295467" cy="4868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16037" tIns="58019" rIns="116037" bIns="58019" rtlCol="0" anchor="ctr"/>
          <a:lstStyle/>
          <a:p>
            <a:pPr algn="l"/>
            <a:r>
              <a:rPr lang="en-US" sz="1100" dirty="0"/>
              <a:t>From Steve Mulder’s The User is Always right </a:t>
            </a:r>
            <a:r>
              <a:rPr lang="en-US" sz="1100" dirty="0">
                <a:hlinkClick r:id="rId4"/>
              </a:rPr>
              <a:t>http://www.slideshare.net/MulderMedia/the-user-is-always-right-making-personas-work-for-your-site</a:t>
            </a:r>
            <a:r>
              <a:rPr lang="en-US" sz="1100" dirty="0"/>
              <a:t> </a:t>
            </a:r>
          </a:p>
        </p:txBody>
      </p:sp>
    </p:spTree>
    <p:extLst>
      <p:ext uri="{BB962C8B-B14F-4D97-AF65-F5344CB8AC3E}">
        <p14:creationId xmlns:p14="http://schemas.microsoft.com/office/powerpoint/2010/main" val="1027667353"/>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012"/>
            <a:ext cx="13004800" cy="7088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3860134"/>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SCENAROS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4242396899"/>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my.safaribooksonline.com/getfile?item=NC8yOWlwNDFjMjRncmlhZHI5YWgzL3RwMC9tc2VnZnMvZ2NmMWkxOWcuaTA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extBox 4"/>
          <p:cNvSpPr txBox="1"/>
          <p:nvPr/>
        </p:nvSpPr>
        <p:spPr>
          <a:xfrm>
            <a:off x="460375" y="603250"/>
            <a:ext cx="1447800" cy="707886"/>
          </a:xfrm>
          <a:prstGeom prst="rect">
            <a:avLst/>
          </a:prstGeom>
          <a:noFill/>
        </p:spPr>
        <p:txBody>
          <a:bodyPr wrap="square" rtlCol="0">
            <a:spAutoFit/>
          </a:bodyPr>
          <a:lstStyle/>
          <a:p>
            <a:r>
              <a:rPr lang="en-US" sz="2000" dirty="0" smtClean="0">
                <a:solidFill>
                  <a:schemeClr val="tx1"/>
                </a:solidFill>
                <a:latin typeface="Georgia" pitchFamily="18" charset="0"/>
              </a:rPr>
              <a:t>User Research</a:t>
            </a:r>
            <a:endParaRPr lang="en-US" sz="2000" dirty="0">
              <a:solidFill>
                <a:schemeClr val="tx1"/>
              </a:solidFill>
              <a:latin typeface="Georgia" pitchFamily="18" charset="0"/>
            </a:endParaRPr>
          </a:p>
        </p:txBody>
      </p:sp>
      <p:sp>
        <p:nvSpPr>
          <p:cNvPr id="6" name="TextBox 5"/>
          <p:cNvSpPr txBox="1"/>
          <p:nvPr/>
        </p:nvSpPr>
        <p:spPr>
          <a:xfrm>
            <a:off x="1625600" y="1656421"/>
            <a:ext cx="1447800" cy="400110"/>
          </a:xfrm>
          <a:prstGeom prst="rect">
            <a:avLst/>
          </a:prstGeom>
          <a:noFill/>
        </p:spPr>
        <p:txBody>
          <a:bodyPr wrap="square" rtlCol="0">
            <a:spAutoFit/>
          </a:bodyPr>
          <a:lstStyle/>
          <a:p>
            <a:r>
              <a:rPr lang="en-US" sz="2000" dirty="0" smtClean="0">
                <a:solidFill>
                  <a:schemeClr val="tx1"/>
                </a:solidFill>
                <a:latin typeface="Georgia" pitchFamily="18" charset="0"/>
              </a:rPr>
              <a:t>Segments</a:t>
            </a:r>
            <a:endParaRPr lang="en-US" sz="2000" dirty="0">
              <a:solidFill>
                <a:schemeClr val="tx1"/>
              </a:solidFill>
              <a:latin typeface="Georgia" pitchFamily="18" charset="0"/>
            </a:endParaRPr>
          </a:p>
        </p:txBody>
      </p:sp>
      <p:sp>
        <p:nvSpPr>
          <p:cNvPr id="7" name="TextBox 6"/>
          <p:cNvSpPr txBox="1"/>
          <p:nvPr/>
        </p:nvSpPr>
        <p:spPr>
          <a:xfrm>
            <a:off x="2846126" y="2432050"/>
            <a:ext cx="1447800" cy="400110"/>
          </a:xfrm>
          <a:prstGeom prst="rect">
            <a:avLst/>
          </a:prstGeom>
          <a:noFill/>
        </p:spPr>
        <p:txBody>
          <a:bodyPr wrap="square" rtlCol="0">
            <a:spAutoFit/>
          </a:bodyPr>
          <a:lstStyle/>
          <a:p>
            <a:r>
              <a:rPr lang="en-US" sz="2000" dirty="0">
                <a:solidFill>
                  <a:schemeClr val="tx1"/>
                </a:solidFill>
                <a:latin typeface="Georgia" pitchFamily="18" charset="0"/>
              </a:rPr>
              <a:t>P</a:t>
            </a:r>
            <a:r>
              <a:rPr lang="en-US" sz="2000" dirty="0" smtClean="0">
                <a:solidFill>
                  <a:schemeClr val="tx1"/>
                </a:solidFill>
                <a:latin typeface="Georgia" pitchFamily="18" charset="0"/>
              </a:rPr>
              <a:t>ersonas</a:t>
            </a:r>
            <a:endParaRPr lang="en-US" sz="2000" dirty="0">
              <a:solidFill>
                <a:schemeClr val="tx1"/>
              </a:solidFill>
              <a:latin typeface="Georgia" pitchFamily="18" charset="0"/>
            </a:endParaRPr>
          </a:p>
        </p:txBody>
      </p:sp>
      <p:sp>
        <p:nvSpPr>
          <p:cNvPr id="8" name="TextBox 7"/>
          <p:cNvSpPr txBox="1"/>
          <p:nvPr/>
        </p:nvSpPr>
        <p:spPr>
          <a:xfrm>
            <a:off x="5664200" y="4385951"/>
            <a:ext cx="1447800" cy="707886"/>
          </a:xfrm>
          <a:prstGeom prst="rect">
            <a:avLst/>
          </a:prstGeom>
          <a:noFill/>
        </p:spPr>
        <p:txBody>
          <a:bodyPr wrap="square" rtlCol="0">
            <a:spAutoFit/>
          </a:bodyPr>
          <a:lstStyle/>
          <a:p>
            <a:r>
              <a:rPr lang="en-US" sz="2000" dirty="0" smtClean="0">
                <a:solidFill>
                  <a:schemeClr val="tx1"/>
                </a:solidFill>
                <a:latin typeface="Georgia" pitchFamily="18" charset="0"/>
              </a:rPr>
              <a:t>Task Analysis</a:t>
            </a:r>
            <a:endParaRPr lang="en-US" sz="2000" dirty="0">
              <a:solidFill>
                <a:schemeClr val="tx1"/>
              </a:solidFill>
              <a:latin typeface="Georgia" pitchFamily="18" charset="0"/>
            </a:endParaRPr>
          </a:p>
        </p:txBody>
      </p:sp>
      <p:sp>
        <p:nvSpPr>
          <p:cNvPr id="9" name="TextBox 8"/>
          <p:cNvSpPr txBox="1"/>
          <p:nvPr/>
        </p:nvSpPr>
        <p:spPr>
          <a:xfrm>
            <a:off x="6654800" y="5327650"/>
            <a:ext cx="1447800" cy="400110"/>
          </a:xfrm>
          <a:prstGeom prst="rect">
            <a:avLst/>
          </a:prstGeom>
          <a:noFill/>
        </p:spPr>
        <p:txBody>
          <a:bodyPr wrap="square" rtlCol="0">
            <a:spAutoFit/>
          </a:bodyPr>
          <a:lstStyle/>
          <a:p>
            <a:r>
              <a:rPr lang="en-US" sz="2000" dirty="0" smtClean="0">
                <a:solidFill>
                  <a:schemeClr val="tx1"/>
                </a:solidFill>
                <a:latin typeface="Georgia" pitchFamily="18" charset="0"/>
              </a:rPr>
              <a:t>Use Cases</a:t>
            </a:r>
            <a:endParaRPr lang="en-US" sz="2000" dirty="0">
              <a:solidFill>
                <a:schemeClr val="tx1"/>
              </a:solidFill>
              <a:latin typeface="Georgia" pitchFamily="18" charset="0"/>
            </a:endParaRPr>
          </a:p>
        </p:txBody>
      </p:sp>
      <p:sp>
        <p:nvSpPr>
          <p:cNvPr id="10" name="TextBox 9"/>
          <p:cNvSpPr txBox="1"/>
          <p:nvPr/>
        </p:nvSpPr>
        <p:spPr>
          <a:xfrm>
            <a:off x="7797800" y="6165850"/>
            <a:ext cx="1447800" cy="707886"/>
          </a:xfrm>
          <a:prstGeom prst="rect">
            <a:avLst/>
          </a:prstGeom>
          <a:noFill/>
        </p:spPr>
        <p:txBody>
          <a:bodyPr wrap="square" rtlCol="0">
            <a:spAutoFit/>
          </a:bodyPr>
          <a:lstStyle/>
          <a:p>
            <a:r>
              <a:rPr lang="en-US" sz="2000" dirty="0" smtClean="0">
                <a:solidFill>
                  <a:schemeClr val="tx1"/>
                </a:solidFill>
                <a:latin typeface="Georgia" pitchFamily="18" charset="0"/>
              </a:rPr>
              <a:t>Feature Design</a:t>
            </a:r>
            <a:endParaRPr lang="en-US" sz="2000" dirty="0">
              <a:solidFill>
                <a:schemeClr val="tx1"/>
              </a:solidFill>
              <a:latin typeface="Georgia" pitchFamily="18" charset="0"/>
            </a:endParaRPr>
          </a:p>
        </p:txBody>
      </p:sp>
      <p:sp>
        <p:nvSpPr>
          <p:cNvPr id="16" name="TextBox 15"/>
          <p:cNvSpPr txBox="1"/>
          <p:nvPr/>
        </p:nvSpPr>
        <p:spPr>
          <a:xfrm>
            <a:off x="3069230" y="3371275"/>
            <a:ext cx="3200400" cy="584775"/>
          </a:xfrm>
          <a:prstGeom prst="rect">
            <a:avLst/>
          </a:prstGeom>
          <a:noFill/>
        </p:spPr>
        <p:txBody>
          <a:bodyPr wrap="square" rtlCol="0">
            <a:spAutoFit/>
          </a:bodyPr>
          <a:lstStyle/>
          <a:p>
            <a:r>
              <a:rPr lang="en-US" sz="3200" b="1" dirty="0" smtClean="0">
                <a:solidFill>
                  <a:schemeClr val="accent1">
                    <a:lumMod val="50000"/>
                  </a:schemeClr>
                </a:solidFill>
                <a:latin typeface="Georgia" pitchFamily="18" charset="0"/>
              </a:rPr>
              <a:t>Scenarios</a:t>
            </a:r>
            <a:endParaRPr lang="en-US" sz="3200" b="1" dirty="0">
              <a:solidFill>
                <a:schemeClr val="accent1">
                  <a:lumMod val="50000"/>
                </a:schemeClr>
              </a:solidFill>
              <a:latin typeface="Georgia" pitchFamily="18" charset="0"/>
            </a:endParaRPr>
          </a:p>
        </p:txBody>
      </p:sp>
      <p:sp>
        <p:nvSpPr>
          <p:cNvPr id="17" name="Bent-Up Arrow 16"/>
          <p:cNvSpPr/>
          <p:nvPr/>
        </p:nvSpPr>
        <p:spPr bwMode="auto">
          <a:xfrm rot="10800000" flipH="1">
            <a:off x="1908175" y="916606"/>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3" name="Bent-Up Arrow 22"/>
          <p:cNvSpPr/>
          <p:nvPr/>
        </p:nvSpPr>
        <p:spPr bwMode="auto">
          <a:xfrm rot="10800000" flipH="1">
            <a:off x="3092449" y="1805022"/>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4" name="Bent-Up Arrow 23"/>
          <p:cNvSpPr/>
          <p:nvPr/>
        </p:nvSpPr>
        <p:spPr bwMode="auto">
          <a:xfrm rot="10800000" flipH="1">
            <a:off x="4303357" y="2632105"/>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5" name="Bent-Up Arrow 24"/>
          <p:cNvSpPr/>
          <p:nvPr/>
        </p:nvSpPr>
        <p:spPr bwMode="auto">
          <a:xfrm rot="10800000" flipH="1">
            <a:off x="5983879" y="3663662"/>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6" name="Bent-Up Arrow 25"/>
          <p:cNvSpPr/>
          <p:nvPr/>
        </p:nvSpPr>
        <p:spPr bwMode="auto">
          <a:xfrm rot="10800000" flipH="1">
            <a:off x="6959600" y="4568993"/>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7" name="Bent-Up Arrow 26"/>
          <p:cNvSpPr/>
          <p:nvPr/>
        </p:nvSpPr>
        <p:spPr bwMode="auto">
          <a:xfrm rot="10800000" flipH="1">
            <a:off x="8112031" y="5465338"/>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921353769"/>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Pick a persona</a:t>
            </a:r>
            <a:endParaRPr lang="en-US" dirty="0"/>
          </a:p>
        </p:txBody>
      </p:sp>
      <p:sp>
        <p:nvSpPr>
          <p:cNvPr id="5" name="Content Placeholder 4"/>
          <p:cNvSpPr>
            <a:spLocks noGrp="1"/>
          </p:cNvSpPr>
          <p:nvPr>
            <p:ph idx="1"/>
          </p:nvPr>
        </p:nvSpPr>
        <p:spPr/>
        <p:txBody>
          <a:bodyPr/>
          <a:lstStyle/>
          <a:p>
            <a:endParaRPr lang="en-US"/>
          </a:p>
        </p:txBody>
      </p:sp>
      <p:sp>
        <p:nvSpPr>
          <p:cNvPr id="6" name="Text Placeholder 5"/>
          <p:cNvSpPr>
            <a:spLocks noGrp="1"/>
          </p:cNvSpPr>
          <p:nvPr>
            <p:ph type="body" sz="half" idx="2"/>
          </p:nvPr>
        </p:nvSpPr>
        <p:spPr>
          <a:xfrm>
            <a:off x="650875" y="1528763"/>
            <a:ext cx="3565525" cy="4994275"/>
          </a:xfrm>
        </p:spPr>
        <p:txBody>
          <a:bodyPr/>
          <a:lstStyle/>
          <a:p>
            <a:pPr>
              <a:lnSpc>
                <a:spcPct val="100000"/>
              </a:lnSpc>
            </a:pPr>
            <a:r>
              <a:rPr lang="en-US" sz="1800" dirty="0" smtClean="0"/>
              <a:t>What is that’s personas GOAL for </a:t>
            </a:r>
            <a:br>
              <a:rPr lang="en-US" sz="1800" dirty="0" smtClean="0"/>
            </a:br>
            <a:r>
              <a:rPr lang="en-US" sz="1800" dirty="0" smtClean="0"/>
              <a:t>using your product?</a:t>
            </a:r>
          </a:p>
          <a:p>
            <a:r>
              <a:rPr lang="en-US" sz="1800" dirty="0" smtClean="0"/>
              <a:t>Tell their story. </a:t>
            </a:r>
          </a:p>
          <a:p>
            <a:endParaRPr lang="en-US" sz="1800" dirty="0" smtClean="0"/>
          </a:p>
          <a:p>
            <a:pPr>
              <a:lnSpc>
                <a:spcPct val="100000"/>
              </a:lnSpc>
            </a:pPr>
            <a:r>
              <a:rPr lang="en-US" sz="1800" dirty="0" smtClean="0"/>
              <a:t>The most perfect, magical story of them </a:t>
            </a:r>
            <a:br>
              <a:rPr lang="en-US" sz="1800" dirty="0" smtClean="0"/>
            </a:br>
            <a:r>
              <a:rPr lang="en-US" sz="1800" dirty="0" smtClean="0"/>
              <a:t>using your software and everything </a:t>
            </a:r>
          </a:p>
          <a:p>
            <a:pPr>
              <a:lnSpc>
                <a:spcPct val="100000"/>
              </a:lnSpc>
            </a:pPr>
            <a:r>
              <a:rPr lang="en-US" sz="1800" dirty="0" smtClean="0"/>
              <a:t>is good. </a:t>
            </a:r>
          </a:p>
          <a:p>
            <a:pPr>
              <a:lnSpc>
                <a:spcPct val="100000"/>
              </a:lnSpc>
            </a:pPr>
            <a:endParaRPr lang="en-US" sz="1800" dirty="0"/>
          </a:p>
          <a:p>
            <a:pPr>
              <a:lnSpc>
                <a:spcPct val="100000"/>
              </a:lnSpc>
            </a:pPr>
            <a:r>
              <a:rPr lang="en-US" sz="1800" dirty="0" smtClean="0"/>
              <a:t>All of life’s hurdles are</a:t>
            </a:r>
            <a:br>
              <a:rPr lang="en-US" sz="1800" dirty="0" smtClean="0"/>
            </a:br>
            <a:r>
              <a:rPr lang="en-US" sz="1800" dirty="0" smtClean="0"/>
              <a:t>overcome with your product.</a:t>
            </a:r>
          </a:p>
          <a:p>
            <a:pPr>
              <a:lnSpc>
                <a:spcPct val="100000"/>
              </a:lnSpc>
            </a:pPr>
            <a:endParaRPr lang="en-US" sz="1800" dirty="0"/>
          </a:p>
          <a:p>
            <a:pPr>
              <a:lnSpc>
                <a:spcPct val="100000"/>
              </a:lnSpc>
            </a:pPr>
            <a:r>
              <a:rPr lang="en-US" sz="1800" dirty="0" smtClean="0"/>
              <a:t>No buttons,  no errors. No design yet. </a:t>
            </a:r>
          </a:p>
          <a:p>
            <a:pPr>
              <a:lnSpc>
                <a:spcPct val="100000"/>
              </a:lnSpc>
            </a:pPr>
            <a:endParaRPr lang="en-US" sz="1800" dirty="0"/>
          </a:p>
          <a:p>
            <a:pPr>
              <a:lnSpc>
                <a:spcPct val="100000"/>
              </a:lnSpc>
            </a:pPr>
            <a:r>
              <a:rPr lang="en-US" sz="1800" dirty="0" smtClean="0"/>
              <a:t>A software that works.</a:t>
            </a:r>
            <a:endParaRPr lang="en-US" sz="1800"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965" r="1566"/>
          <a:stretch/>
        </p:blipFill>
        <p:spPr bwMode="auto">
          <a:xfrm>
            <a:off x="4216400" y="343535"/>
            <a:ext cx="8417561" cy="625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ular Callout 1"/>
          <p:cNvSpPr/>
          <p:nvPr/>
        </p:nvSpPr>
        <p:spPr bwMode="auto">
          <a:xfrm>
            <a:off x="7797800" y="679450"/>
            <a:ext cx="3733800" cy="1371600"/>
          </a:xfrm>
          <a:prstGeom prst="wedgeRoundRectCallout">
            <a:avLst>
              <a:gd name="adj1" fmla="val -58793"/>
              <a:gd name="adj2" fmla="val 34167"/>
              <a:gd name="adj3" fmla="val 1666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 want to meet people who face the challenges I do and share advice</a:t>
            </a:r>
            <a:endParaRPr kumimoji="0" lang="en-US" sz="2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245044399"/>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Add business constraints in</a:t>
            </a:r>
            <a:endParaRPr lang="en-US" dirty="0"/>
          </a:p>
        </p:txBody>
      </p:sp>
      <p:sp>
        <p:nvSpPr>
          <p:cNvPr id="7" name="Content Placeholder 6"/>
          <p:cNvSpPr>
            <a:spLocks noGrp="1"/>
          </p:cNvSpPr>
          <p:nvPr>
            <p:ph idx="1"/>
          </p:nvPr>
        </p:nvSpPr>
        <p:spPr/>
        <p:txBody>
          <a:bodyPr/>
          <a:lstStyle/>
          <a:p>
            <a:endParaRPr lang="en-US"/>
          </a:p>
        </p:txBody>
      </p:sp>
      <p:sp>
        <p:nvSpPr>
          <p:cNvPr id="8" name="Text Placeholder 7"/>
          <p:cNvSpPr>
            <a:spLocks noGrp="1"/>
          </p:cNvSpPr>
          <p:nvPr>
            <p:ph type="body" sz="half" idx="2"/>
          </p:nvPr>
        </p:nvSpPr>
        <p:spPr/>
        <p:txBody>
          <a:bodyPr/>
          <a:lstStyle/>
          <a:p>
            <a:r>
              <a:rPr lang="en-US" sz="2000" dirty="0" smtClean="0"/>
              <a:t>Keep the story as positive as possible</a:t>
            </a:r>
          </a:p>
          <a:p>
            <a:r>
              <a:rPr lang="en-US" sz="2000" dirty="0" smtClean="0"/>
              <a:t>Add in log in/registration</a:t>
            </a:r>
          </a:p>
          <a:p>
            <a:r>
              <a:rPr lang="en-US" sz="2000" dirty="0" smtClean="0"/>
              <a:t>Add in check out</a:t>
            </a:r>
          </a:p>
          <a:p>
            <a:r>
              <a:rPr lang="en-US" sz="2000" dirty="0" smtClean="0"/>
              <a:t>Bring business and the user goals together</a:t>
            </a:r>
          </a:p>
          <a:p>
            <a:r>
              <a:rPr lang="en-US" sz="2000" dirty="0" smtClean="0"/>
              <a:t>Resolve tensions </a:t>
            </a:r>
            <a:endParaRPr lang="en-US" sz="2000" dirty="0"/>
          </a:p>
        </p:txBody>
      </p:sp>
      <p:sp>
        <p:nvSpPr>
          <p:cNvPr id="5" name="Slide Number Placeholder 4"/>
          <p:cNvSpPr>
            <a:spLocks noGrp="1"/>
          </p:cNvSpPr>
          <p:nvPr>
            <p:ph type="sldNum" sz="quarter" idx="4294967295"/>
          </p:nvPr>
        </p:nvSpPr>
        <p:spPr>
          <a:xfrm>
            <a:off x="12014200" y="736600"/>
            <a:ext cx="354013" cy="431800"/>
          </a:xfrm>
          <a:prstGeom prst="rect">
            <a:avLst/>
          </a:prstGeom>
        </p:spPr>
        <p:txBody>
          <a:bodyPr/>
          <a:lstStyle/>
          <a:p>
            <a:fld id="{FDEB8000-EEF3-6C49-9D3E-83039EBBBF5A}" type="slidenum">
              <a:rPr lang="en-US" smtClean="0"/>
              <a:pPr/>
              <a:t>67</a:t>
            </a:fld>
            <a:endParaRPr lang="en-US"/>
          </a:p>
        </p:txBody>
      </p:sp>
      <p:pic>
        <p:nvPicPr>
          <p:cNvPr id="2050" name="Picture 2" descr="http://farm3.staticflickr.com/2822/8978093756_c5a98e7b11_h.jpg"/>
          <p:cNvPicPr>
            <a:picLocks noChangeAspect="1" noChangeArrowheads="1"/>
          </p:cNvPicPr>
          <p:nvPr/>
        </p:nvPicPr>
        <p:blipFill rotWithShape="1">
          <a:blip r:embed="rId3">
            <a:extLst>
              <a:ext uri="{28A0092B-C50C-407E-A947-70E740481C1C}">
                <a14:useLocalDpi xmlns:a14="http://schemas.microsoft.com/office/drawing/2010/main" val="0"/>
              </a:ext>
            </a:extLst>
          </a:blip>
          <a:srcRect l="26292" t="14574" r="3743"/>
          <a:stretch/>
        </p:blipFill>
        <p:spPr bwMode="auto">
          <a:xfrm>
            <a:off x="5206999" y="122830"/>
            <a:ext cx="7430827" cy="6787629"/>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ular Callout 8"/>
          <p:cNvSpPr/>
          <p:nvPr/>
        </p:nvSpPr>
        <p:spPr bwMode="auto">
          <a:xfrm>
            <a:off x="9169400" y="1517650"/>
            <a:ext cx="3733800" cy="1371600"/>
          </a:xfrm>
          <a:prstGeom prst="wedgeRoundRectCallout">
            <a:avLst>
              <a:gd name="adj1" fmla="val -60017"/>
              <a:gd name="adj2" fmla="val 48611"/>
              <a:gd name="adj3" fmla="val 1666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You are going to have to register. And provide a cell number.</a:t>
            </a:r>
            <a:endParaRPr kumimoji="0" lang="en-US" sz="2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25972314"/>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222250"/>
            <a:ext cx="5313689" cy="501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35000" y="5861050"/>
            <a:ext cx="4267200" cy="400110"/>
          </a:xfrm>
          <a:prstGeom prst="rect">
            <a:avLst/>
          </a:prstGeom>
          <a:noFill/>
        </p:spPr>
        <p:txBody>
          <a:bodyPr wrap="square" rtlCol="0">
            <a:spAutoFit/>
          </a:bodyPr>
          <a:lstStyle/>
          <a:p>
            <a:r>
              <a:rPr lang="en-US" sz="2000" dirty="0" smtClean="0"/>
              <a:t>Persona: Michael</a:t>
            </a:r>
            <a:endParaRPr lang="en-US" sz="2000" dirty="0"/>
          </a:p>
        </p:txBody>
      </p:sp>
      <p:sp>
        <p:nvSpPr>
          <p:cNvPr id="6" name="TextBox 5"/>
          <p:cNvSpPr txBox="1"/>
          <p:nvPr/>
        </p:nvSpPr>
        <p:spPr>
          <a:xfrm>
            <a:off x="7124321" y="403195"/>
            <a:ext cx="4267200" cy="400110"/>
          </a:xfrm>
          <a:prstGeom prst="rect">
            <a:avLst/>
          </a:prstGeom>
          <a:noFill/>
        </p:spPr>
        <p:txBody>
          <a:bodyPr wrap="square" rtlCol="0">
            <a:spAutoFit/>
          </a:bodyPr>
          <a:lstStyle/>
          <a:p>
            <a:r>
              <a:rPr lang="en-US" sz="2000" dirty="0" smtClean="0"/>
              <a:t>Scenario: Picking films to see</a:t>
            </a:r>
            <a:endParaRPr lang="en-US" sz="2000" dirty="0"/>
          </a:p>
        </p:txBody>
      </p:sp>
      <p:sp>
        <p:nvSpPr>
          <p:cNvPr id="4" name="TextBox 3"/>
          <p:cNvSpPr txBox="1"/>
          <p:nvPr/>
        </p:nvSpPr>
        <p:spPr>
          <a:xfrm>
            <a:off x="254000" y="6688323"/>
            <a:ext cx="5257800" cy="523220"/>
          </a:xfrm>
          <a:prstGeom prst="rect">
            <a:avLst/>
          </a:prstGeom>
          <a:noFill/>
        </p:spPr>
        <p:txBody>
          <a:bodyPr wrap="square" rtlCol="0">
            <a:spAutoFit/>
          </a:bodyPr>
          <a:lstStyle/>
          <a:p>
            <a:r>
              <a:rPr lang="en-US" sz="1400" dirty="0" smtClean="0"/>
              <a:t>From Information Architecture: Blueprints for the Web by Christina </a:t>
            </a:r>
            <a:r>
              <a:rPr lang="en-US" sz="1400" dirty="0" err="1" smtClean="0"/>
              <a:t>Wodtke</a:t>
            </a:r>
            <a:endParaRPr lang="en-US" sz="1400" dirty="0"/>
          </a:p>
        </p:txBody>
      </p:sp>
      <p:sp>
        <p:nvSpPr>
          <p:cNvPr id="10" name="TextBox 9"/>
          <p:cNvSpPr txBox="1"/>
          <p:nvPr/>
        </p:nvSpPr>
        <p:spPr>
          <a:xfrm>
            <a:off x="5867021" y="1028855"/>
            <a:ext cx="6781800" cy="6001643"/>
          </a:xfrm>
          <a:prstGeom prst="rect">
            <a:avLst/>
          </a:prstGeom>
          <a:noFill/>
        </p:spPr>
        <p:txBody>
          <a:bodyPr wrap="square" rtlCol="0">
            <a:spAutoFit/>
          </a:bodyPr>
          <a:lstStyle/>
          <a:p>
            <a:pPr algn="l"/>
            <a:r>
              <a:rPr lang="en-US" sz="1600" dirty="0">
                <a:latin typeface="Georgia" pitchFamily="18" charset="0"/>
              </a:rPr>
              <a:t>Festival Planner asks Michael if he’s interested in any particular directors or </a:t>
            </a:r>
            <a:r>
              <a:rPr lang="en-US" sz="1600" dirty="0" smtClean="0">
                <a:latin typeface="Georgia" pitchFamily="18" charset="0"/>
              </a:rPr>
              <a:t>actors. Michael </a:t>
            </a:r>
            <a:r>
              <a:rPr lang="en-US" sz="1600" dirty="0">
                <a:latin typeface="Georgia" pitchFamily="18" charset="0"/>
              </a:rPr>
              <a:t>indicates people he thinks have promise. He notices some names he </a:t>
            </a:r>
            <a:r>
              <a:rPr lang="en-US" sz="1600" dirty="0" smtClean="0">
                <a:latin typeface="Georgia" pitchFamily="18" charset="0"/>
              </a:rPr>
              <a:t>doesn’t know </a:t>
            </a:r>
            <a:r>
              <a:rPr lang="en-US" sz="1600" dirty="0">
                <a:latin typeface="Georgia" pitchFamily="18" charset="0"/>
              </a:rPr>
              <a:t>and reads short bios of them. He adds a couple to watch. He notices he can </a:t>
            </a:r>
            <a:r>
              <a:rPr lang="en-US" sz="1600" dirty="0" smtClean="0">
                <a:latin typeface="Georgia" pitchFamily="18" charset="0"/>
              </a:rPr>
              <a:t>save this </a:t>
            </a:r>
            <a:r>
              <a:rPr lang="en-US" sz="1600" dirty="0">
                <a:latin typeface="Georgia" pitchFamily="18" charset="0"/>
              </a:rPr>
              <a:t>information by simply adding his email address and a password. He decides </a:t>
            </a:r>
            <a:r>
              <a:rPr lang="en-US" sz="1600" dirty="0" smtClean="0">
                <a:latin typeface="Georgia" pitchFamily="18" charset="0"/>
              </a:rPr>
              <a:t>he really </a:t>
            </a:r>
            <a:r>
              <a:rPr lang="en-US" sz="1600" dirty="0">
                <a:latin typeface="Georgia" pitchFamily="18" charset="0"/>
              </a:rPr>
              <a:t>ought to because he’s put in a bit of effort at this point. He’s pleased it didn’t </a:t>
            </a:r>
            <a:r>
              <a:rPr lang="en-US" sz="1600" dirty="0" smtClean="0">
                <a:latin typeface="Georgia" pitchFamily="18" charset="0"/>
              </a:rPr>
              <a:t>ask him </a:t>
            </a:r>
            <a:r>
              <a:rPr lang="en-US" sz="1600" dirty="0">
                <a:latin typeface="Georgia" pitchFamily="18" charset="0"/>
              </a:rPr>
              <a:t>for any more personal information; he gets so tired of typing in this and that </a:t>
            </a:r>
            <a:r>
              <a:rPr lang="en-US" sz="1600" dirty="0" smtClean="0">
                <a:latin typeface="Georgia" pitchFamily="18" charset="0"/>
              </a:rPr>
              <a:t>for registration </a:t>
            </a:r>
            <a:r>
              <a:rPr lang="en-US" sz="1600" dirty="0">
                <a:latin typeface="Georgia" pitchFamily="18" charset="0"/>
              </a:rPr>
              <a:t>on every site </a:t>
            </a:r>
            <a:r>
              <a:rPr lang="en-US" sz="1600" dirty="0" smtClean="0">
                <a:latin typeface="Georgia" pitchFamily="18" charset="0"/>
              </a:rPr>
              <a:t>he comes across. Festival </a:t>
            </a:r>
            <a:r>
              <a:rPr lang="en-US" sz="1600" dirty="0">
                <a:latin typeface="Georgia" pitchFamily="18" charset="0"/>
              </a:rPr>
              <a:t>Planner next asks him if he’s interested in any particular </a:t>
            </a:r>
            <a:r>
              <a:rPr lang="en-US" sz="1600" dirty="0" smtClean="0">
                <a:latin typeface="Georgia" pitchFamily="18" charset="0"/>
              </a:rPr>
              <a:t>genre of film </a:t>
            </a:r>
            <a:r>
              <a:rPr lang="en-US" sz="1600" dirty="0">
                <a:latin typeface="Georgia" pitchFamily="18" charset="0"/>
              </a:rPr>
              <a:t>and </a:t>
            </a:r>
            <a:r>
              <a:rPr lang="en-US" sz="1600" dirty="0" smtClean="0">
                <a:latin typeface="Georgia" pitchFamily="18" charset="0"/>
              </a:rPr>
              <a:t>if he’s </a:t>
            </a:r>
            <a:r>
              <a:rPr lang="en-US" sz="1600" dirty="0">
                <a:latin typeface="Georgia" pitchFamily="18" charset="0"/>
              </a:rPr>
              <a:t>traveling for business, pleasure, or both. The </a:t>
            </a:r>
            <a:r>
              <a:rPr lang="en-US" sz="1600" dirty="0" smtClean="0">
                <a:latin typeface="Georgia" pitchFamily="18" charset="0"/>
              </a:rPr>
              <a:t>Planner asks </a:t>
            </a:r>
            <a:r>
              <a:rPr lang="en-US" sz="1600" dirty="0">
                <a:latin typeface="Georgia" pitchFamily="18" charset="0"/>
              </a:rPr>
              <a:t>him if he’s </a:t>
            </a:r>
            <a:r>
              <a:rPr lang="en-US" sz="1600" dirty="0" smtClean="0">
                <a:latin typeface="Georgia" pitchFamily="18" charset="0"/>
              </a:rPr>
              <a:t>interested only </a:t>
            </a:r>
            <a:r>
              <a:rPr lang="en-US" sz="1600" dirty="0">
                <a:latin typeface="Georgia" pitchFamily="18" charset="0"/>
              </a:rPr>
              <a:t>in </a:t>
            </a:r>
            <a:r>
              <a:rPr lang="en-US" sz="1600" dirty="0" smtClean="0">
                <a:latin typeface="Georgia" pitchFamily="18" charset="0"/>
              </a:rPr>
              <a:t>films </a:t>
            </a:r>
            <a:r>
              <a:rPr lang="en-US" sz="1600" dirty="0">
                <a:latin typeface="Georgia" pitchFamily="18" charset="0"/>
              </a:rPr>
              <a:t>that haven’t been signed to </a:t>
            </a:r>
            <a:r>
              <a:rPr lang="en-US" sz="1600" dirty="0" smtClean="0">
                <a:latin typeface="Georgia" pitchFamily="18" charset="0"/>
              </a:rPr>
              <a:t>a distributor</a:t>
            </a:r>
            <a:r>
              <a:rPr lang="en-US" sz="1600" dirty="0">
                <a:latin typeface="Georgia" pitchFamily="18" charset="0"/>
              </a:rPr>
              <a:t>, or if he’s interested in all </a:t>
            </a:r>
            <a:r>
              <a:rPr lang="en-US" sz="1600" dirty="0" smtClean="0">
                <a:latin typeface="Georgia" pitchFamily="18" charset="0"/>
              </a:rPr>
              <a:t>films</a:t>
            </a:r>
            <a:r>
              <a:rPr lang="en-US" sz="1600" dirty="0">
                <a:latin typeface="Georgia" pitchFamily="18" charset="0"/>
              </a:rPr>
              <a:t>. </a:t>
            </a:r>
            <a:r>
              <a:rPr lang="en-US" sz="1600" dirty="0" smtClean="0">
                <a:latin typeface="Georgia" pitchFamily="18" charset="0"/>
              </a:rPr>
              <a:t>He indicates </a:t>
            </a:r>
            <a:r>
              <a:rPr lang="en-US" sz="1600" dirty="0">
                <a:latin typeface="Georgia" pitchFamily="18" charset="0"/>
              </a:rPr>
              <a:t>that he’s interested only in unsigned </a:t>
            </a:r>
            <a:r>
              <a:rPr lang="en-US" sz="1600" dirty="0" smtClean="0">
                <a:latin typeface="Georgia" pitchFamily="18" charset="0"/>
              </a:rPr>
              <a:t>films</a:t>
            </a:r>
            <a:r>
              <a:rPr lang="en-US" sz="1600" dirty="0">
                <a:latin typeface="Georgia" pitchFamily="18" charset="0"/>
              </a:rPr>
              <a:t>. Finally, Festival Planner asks </a:t>
            </a:r>
            <a:r>
              <a:rPr lang="en-US" sz="1600" dirty="0" smtClean="0">
                <a:latin typeface="Georgia" pitchFamily="18" charset="0"/>
              </a:rPr>
              <a:t>him if </a:t>
            </a:r>
            <a:r>
              <a:rPr lang="en-US" sz="1600" dirty="0">
                <a:latin typeface="Georgia" pitchFamily="18" charset="0"/>
              </a:rPr>
              <a:t>he’s willing to see overlapping </a:t>
            </a:r>
            <a:r>
              <a:rPr lang="en-US" sz="1600" dirty="0" smtClean="0">
                <a:latin typeface="Georgia" pitchFamily="18" charset="0"/>
              </a:rPr>
              <a:t>films</a:t>
            </a:r>
            <a:r>
              <a:rPr lang="en-US" sz="1600" dirty="0">
                <a:latin typeface="Georgia" pitchFamily="18" charset="0"/>
              </a:rPr>
              <a:t>, or if he wants the planner </a:t>
            </a:r>
            <a:r>
              <a:rPr lang="en-US" sz="1600" dirty="0" smtClean="0">
                <a:latin typeface="Georgia" pitchFamily="18" charset="0"/>
              </a:rPr>
              <a:t>to make </a:t>
            </a:r>
            <a:r>
              <a:rPr lang="en-US" sz="1600" dirty="0">
                <a:latin typeface="Georgia" pitchFamily="18" charset="0"/>
              </a:rPr>
              <a:t>sure his </a:t>
            </a:r>
            <a:r>
              <a:rPr lang="en-US" sz="1600" dirty="0" smtClean="0">
                <a:latin typeface="Georgia" pitchFamily="18" charset="0"/>
              </a:rPr>
              <a:t>films dovetail</a:t>
            </a:r>
            <a:r>
              <a:rPr lang="en-US" sz="1600" dirty="0">
                <a:latin typeface="Georgia" pitchFamily="18" charset="0"/>
              </a:rPr>
              <a:t>. Michael would rather see complete </a:t>
            </a:r>
            <a:r>
              <a:rPr lang="en-US" sz="1600" dirty="0" smtClean="0">
                <a:latin typeface="Georgia" pitchFamily="18" charset="0"/>
              </a:rPr>
              <a:t>films</a:t>
            </a:r>
            <a:r>
              <a:rPr lang="en-US" sz="1600" dirty="0">
                <a:latin typeface="Georgia" pitchFamily="18" charset="0"/>
              </a:rPr>
              <a:t>, but this is a business trip. He </a:t>
            </a:r>
            <a:r>
              <a:rPr lang="en-US" sz="1600" dirty="0" smtClean="0">
                <a:latin typeface="Georgia" pitchFamily="18" charset="0"/>
              </a:rPr>
              <a:t>sighs and </a:t>
            </a:r>
            <a:r>
              <a:rPr lang="en-US" sz="1600" dirty="0">
                <a:latin typeface="Georgia" pitchFamily="18" charset="0"/>
              </a:rPr>
              <a:t>picks </a:t>
            </a:r>
            <a:r>
              <a:rPr lang="en-US" sz="1600" dirty="0" smtClean="0">
                <a:latin typeface="Georgia" pitchFamily="18" charset="0"/>
              </a:rPr>
              <a:t>overlap. Festival </a:t>
            </a:r>
            <a:r>
              <a:rPr lang="en-US" sz="1600" dirty="0">
                <a:latin typeface="Georgia" pitchFamily="18" charset="0"/>
              </a:rPr>
              <a:t>Planner now gives him a schedule to review, with three </a:t>
            </a:r>
            <a:r>
              <a:rPr lang="en-US" sz="1600" dirty="0" smtClean="0">
                <a:latin typeface="Georgia" pitchFamily="18" charset="0"/>
              </a:rPr>
              <a:t>films </a:t>
            </a:r>
            <a:r>
              <a:rPr lang="en-US" sz="1600" dirty="0">
                <a:latin typeface="Georgia" pitchFamily="18" charset="0"/>
              </a:rPr>
              <a:t>to pick from and </a:t>
            </a:r>
            <a:r>
              <a:rPr lang="en-US" sz="1600" dirty="0" smtClean="0">
                <a:latin typeface="Georgia" pitchFamily="18" charset="0"/>
              </a:rPr>
              <a:t>an option </a:t>
            </a:r>
            <a:r>
              <a:rPr lang="en-US" sz="1600" dirty="0">
                <a:latin typeface="Georgia" pitchFamily="18" charset="0"/>
              </a:rPr>
              <a:t>to “see all for this time slot.” One </a:t>
            </a:r>
            <a:r>
              <a:rPr lang="en-US" sz="1600" dirty="0" smtClean="0">
                <a:latin typeface="Georgia" pitchFamily="18" charset="0"/>
              </a:rPr>
              <a:t>film </a:t>
            </a:r>
            <a:r>
              <a:rPr lang="en-US" sz="1600" dirty="0">
                <a:latin typeface="Georgia" pitchFamily="18" charset="0"/>
              </a:rPr>
              <a:t>for each time slot </a:t>
            </a:r>
            <a:r>
              <a:rPr lang="en-US" sz="1600" dirty="0" smtClean="0">
                <a:latin typeface="Georgia" pitchFamily="18" charset="0"/>
              </a:rPr>
              <a:t>is indicated </a:t>
            </a:r>
            <a:r>
              <a:rPr lang="en-US" sz="1600" dirty="0">
                <a:latin typeface="Georgia" pitchFamily="18" charset="0"/>
              </a:rPr>
              <a:t>as his “</a:t>
            </a:r>
            <a:r>
              <a:rPr lang="en-US" sz="1600" dirty="0" smtClean="0">
                <a:latin typeface="Georgia" pitchFamily="18" charset="0"/>
              </a:rPr>
              <a:t>best pick</a:t>
            </a:r>
            <a:r>
              <a:rPr lang="en-US" sz="1600" dirty="0">
                <a:latin typeface="Georgia" pitchFamily="18" charset="0"/>
              </a:rPr>
              <a:t>.” Each shows how well it meets his taste </a:t>
            </a:r>
            <a:r>
              <a:rPr lang="en-US" sz="1600" dirty="0" smtClean="0">
                <a:latin typeface="Georgia" pitchFamily="18" charset="0"/>
              </a:rPr>
              <a:t>and needs</a:t>
            </a:r>
            <a:r>
              <a:rPr lang="en-US" sz="1600" dirty="0">
                <a:latin typeface="Georgia" pitchFamily="18" charset="0"/>
              </a:rPr>
              <a:t>. Or he can choose to “rest” </a:t>
            </a:r>
            <a:r>
              <a:rPr lang="en-US" sz="1600" dirty="0" smtClean="0">
                <a:latin typeface="Georgia" pitchFamily="18" charset="0"/>
              </a:rPr>
              <a:t>and not </a:t>
            </a:r>
            <a:r>
              <a:rPr lang="en-US" sz="1600" dirty="0">
                <a:latin typeface="Georgia" pitchFamily="18" charset="0"/>
              </a:rPr>
              <a:t>select a </a:t>
            </a:r>
            <a:r>
              <a:rPr lang="en-US" sz="1600" dirty="0" smtClean="0">
                <a:latin typeface="Georgia" pitchFamily="18" charset="0"/>
              </a:rPr>
              <a:t>film </a:t>
            </a:r>
            <a:r>
              <a:rPr lang="en-US" sz="1600" dirty="0">
                <a:latin typeface="Georgia" pitchFamily="18" charset="0"/>
              </a:rPr>
              <a:t>for that time </a:t>
            </a:r>
            <a:r>
              <a:rPr lang="en-US" sz="1600" dirty="0" smtClean="0">
                <a:latin typeface="Georgia" pitchFamily="18" charset="0"/>
              </a:rPr>
              <a:t>period. Michael </a:t>
            </a:r>
            <a:r>
              <a:rPr lang="en-US" sz="1600" dirty="0">
                <a:latin typeface="Georgia" pitchFamily="18" charset="0"/>
              </a:rPr>
              <a:t>goes through the schedule. His wristwatch beeps, and he absent-mindedly </a:t>
            </a:r>
            <a:r>
              <a:rPr lang="en-US" sz="1600" dirty="0" smtClean="0">
                <a:latin typeface="Georgia" pitchFamily="18" charset="0"/>
              </a:rPr>
              <a:t>shuts it </a:t>
            </a:r>
            <a:r>
              <a:rPr lang="en-US" sz="1600" dirty="0">
                <a:latin typeface="Georgia" pitchFamily="18" charset="0"/>
              </a:rPr>
              <a:t>off. He continues to select his </a:t>
            </a:r>
            <a:r>
              <a:rPr lang="en-US" sz="1600" dirty="0" smtClean="0">
                <a:latin typeface="Georgia" pitchFamily="18" charset="0"/>
              </a:rPr>
              <a:t>films</a:t>
            </a:r>
            <a:r>
              <a:rPr lang="en-US" sz="1600" dirty="0">
                <a:latin typeface="Georgia" pitchFamily="18" charset="0"/>
              </a:rPr>
              <a:t>. As </a:t>
            </a:r>
            <a:r>
              <a:rPr lang="en-US" sz="1600" dirty="0" smtClean="0">
                <a:latin typeface="Georgia" pitchFamily="18" charset="0"/>
              </a:rPr>
              <a:t>he chooses films</a:t>
            </a:r>
            <a:r>
              <a:rPr lang="en-US" sz="1600" dirty="0">
                <a:latin typeface="Georgia" pitchFamily="18" charset="0"/>
              </a:rPr>
              <a:t>, he notices an option to get </a:t>
            </a:r>
            <a:r>
              <a:rPr lang="en-US" sz="1600" dirty="0" smtClean="0">
                <a:latin typeface="Georgia" pitchFamily="18" charset="0"/>
              </a:rPr>
              <a:t>a report on </a:t>
            </a:r>
            <a:r>
              <a:rPr lang="en-US" sz="1600" dirty="0">
                <a:latin typeface="Georgia" pitchFamily="18" charset="0"/>
              </a:rPr>
              <a:t>any </a:t>
            </a:r>
            <a:r>
              <a:rPr lang="en-US" sz="1600" dirty="0" smtClean="0">
                <a:latin typeface="Georgia" pitchFamily="18" charset="0"/>
              </a:rPr>
              <a:t>film </a:t>
            </a:r>
            <a:r>
              <a:rPr lang="en-US" sz="1600" dirty="0">
                <a:latin typeface="Georgia" pitchFamily="18" charset="0"/>
              </a:rPr>
              <a:t>when </a:t>
            </a:r>
            <a:r>
              <a:rPr lang="en-US" sz="1600" dirty="0" smtClean="0">
                <a:latin typeface="Georgia" pitchFamily="18" charset="0"/>
              </a:rPr>
              <a:t>it’s available—he’s </a:t>
            </a:r>
            <a:r>
              <a:rPr lang="en-US" sz="1600" dirty="0">
                <a:latin typeface="Georgia" pitchFamily="18" charset="0"/>
              </a:rPr>
              <a:t>very excited by that. If he can’t see </a:t>
            </a:r>
            <a:r>
              <a:rPr lang="en-US" sz="1600" dirty="0" smtClean="0">
                <a:latin typeface="Georgia" pitchFamily="18" charset="0"/>
              </a:rPr>
              <a:t>them all</a:t>
            </a:r>
            <a:r>
              <a:rPr lang="en-US" sz="1600" dirty="0">
                <a:latin typeface="Georgia" pitchFamily="18" charset="0"/>
              </a:rPr>
              <a:t>, at least he can get a sense of what he’s missing!</a:t>
            </a:r>
          </a:p>
        </p:txBody>
      </p:sp>
    </p:spTree>
    <p:extLst>
      <p:ext uri="{BB962C8B-B14F-4D97-AF65-F5344CB8AC3E}">
        <p14:creationId xmlns:p14="http://schemas.microsoft.com/office/powerpoint/2010/main" val="548864565"/>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Adjust for frequency</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217078698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16037" tIns="58019" rIns="116037" bIns="58019"/>
          <a:lstStyle/>
          <a:p>
            <a:r>
              <a:rPr lang="en-US" dirty="0" smtClean="0"/>
              <a:t>Personas &amp;</a:t>
            </a:r>
            <a:br>
              <a:rPr lang="en-US" dirty="0" smtClean="0"/>
            </a:br>
            <a:r>
              <a:rPr lang="en-US" dirty="0" smtClean="0"/>
              <a:t>Scenarios</a:t>
            </a:r>
            <a:endParaRPr lang="en-US" dirty="0"/>
          </a:p>
        </p:txBody>
      </p:sp>
      <p:sp>
        <p:nvSpPr>
          <p:cNvPr id="3" name="Subtitle 2"/>
          <p:cNvSpPr>
            <a:spLocks noGrp="1"/>
          </p:cNvSpPr>
          <p:nvPr>
            <p:ph type="body" idx="1"/>
          </p:nvPr>
        </p:nvSpPr>
        <p:spPr/>
        <p:txBody>
          <a:bodyPr lIns="116037" tIns="58019" rIns="116037" bIns="58019"/>
          <a:lstStyle/>
          <a:p>
            <a:r>
              <a:rPr lang="en-US" dirty="0" smtClean="0"/>
              <a:t>Advanced </a:t>
            </a:r>
            <a:r>
              <a:rPr lang="en-US" dirty="0" err="1" smtClean="0"/>
              <a:t>Barbies</a:t>
            </a:r>
            <a:r>
              <a:rPr lang="en-US" dirty="0" smtClean="0"/>
              <a:t> for Design Excellence</a:t>
            </a:r>
            <a:endParaRPr lang="en-US" dirty="0"/>
          </a:p>
        </p:txBody>
      </p:sp>
      <p:sp>
        <p:nvSpPr>
          <p:cNvPr id="4" name="Rectangle 3"/>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986799520"/>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Daily-Use Scenarios</a:t>
            </a:r>
          </a:p>
        </p:txBody>
      </p:sp>
      <p:sp>
        <p:nvSpPr>
          <p:cNvPr id="6" name="Content Placeholder 5"/>
          <p:cNvSpPr>
            <a:spLocks noGrp="1"/>
          </p:cNvSpPr>
          <p:nvPr>
            <p:ph idx="1"/>
          </p:nvPr>
        </p:nvSpPr>
        <p:spPr/>
        <p:txBody>
          <a:bodyPr/>
          <a:lstStyle/>
          <a:p>
            <a:endParaRPr lang="en-US"/>
          </a:p>
        </p:txBody>
      </p:sp>
      <p:sp>
        <p:nvSpPr>
          <p:cNvPr id="7" name="Text Placeholder 6"/>
          <p:cNvSpPr>
            <a:spLocks noGrp="1"/>
          </p:cNvSpPr>
          <p:nvPr>
            <p:ph type="body" sz="half" idx="2"/>
          </p:nvPr>
        </p:nvSpPr>
        <p:spPr/>
        <p:txBody>
          <a:bodyPr/>
          <a:lstStyle/>
          <a:p>
            <a:r>
              <a:rPr lang="en-US" dirty="0" smtClean="0"/>
              <a:t>Usually only 2-3 of these</a:t>
            </a:r>
          </a:p>
          <a:p>
            <a:r>
              <a:rPr lang="en-US" dirty="0" smtClean="0"/>
              <a:t>Clear training, quickly removed</a:t>
            </a:r>
          </a:p>
          <a:p>
            <a:r>
              <a:rPr lang="en-US" dirty="0" smtClean="0"/>
              <a:t>Shortcuts &amp; power tools</a:t>
            </a:r>
          </a:p>
          <a:p>
            <a:r>
              <a:rPr lang="en-US" dirty="0" smtClean="0"/>
              <a:t>Customization</a:t>
            </a:r>
          </a:p>
          <a:p>
            <a:r>
              <a:rPr lang="en-US" dirty="0" smtClean="0"/>
              <a:t>Tell the story of the 300</a:t>
            </a:r>
            <a:r>
              <a:rPr lang="en-US" baseline="30000" dirty="0" smtClean="0"/>
              <a:t>th</a:t>
            </a:r>
            <a:r>
              <a:rPr lang="en-US" dirty="0" smtClean="0"/>
              <a:t> use as well as the 1st</a:t>
            </a:r>
          </a:p>
          <a:p>
            <a:endParaRPr lang="en-US" dirty="0"/>
          </a:p>
          <a:p>
            <a:r>
              <a:rPr lang="en-US" dirty="0" smtClean="0"/>
              <a:t>NOT ALL APPS  HAVE DAILY USE</a:t>
            </a:r>
          </a:p>
          <a:p>
            <a:endParaRPr lang="en-US" dirty="0"/>
          </a:p>
        </p:txBody>
      </p:sp>
      <p:sp>
        <p:nvSpPr>
          <p:cNvPr id="4" name="Slide Number Placeholder 3"/>
          <p:cNvSpPr>
            <a:spLocks noGrp="1"/>
          </p:cNvSpPr>
          <p:nvPr>
            <p:ph type="sldNum" sz="quarter" idx="4294967295"/>
          </p:nvPr>
        </p:nvSpPr>
        <p:spPr>
          <a:xfrm>
            <a:off x="12014200" y="736600"/>
            <a:ext cx="354013" cy="431800"/>
          </a:xfrm>
          <a:prstGeom prst="rect">
            <a:avLst/>
          </a:prstGeom>
        </p:spPr>
        <p:txBody>
          <a:bodyPr/>
          <a:lstStyle/>
          <a:p>
            <a:fld id="{77F9EF45-5740-9A46-BFA7-13F85B9D2D00}" type="slidenum">
              <a:rPr lang="en-US" smtClean="0"/>
              <a:pPr/>
              <a:t>70</a:t>
            </a:fld>
            <a:endParaRPr lang="en-US"/>
          </a:p>
        </p:txBody>
      </p:sp>
      <p:pic>
        <p:nvPicPr>
          <p:cNvPr id="5122" name="Picture 2" descr="http://farm9.staticflickr.com/8005/7538111898_41190907ea_b.jpg"/>
          <p:cNvPicPr>
            <a:picLocks noChangeAspect="1" noChangeArrowheads="1"/>
          </p:cNvPicPr>
          <p:nvPr/>
        </p:nvPicPr>
        <p:blipFill rotWithShape="1">
          <a:blip r:embed="rId2">
            <a:extLst>
              <a:ext uri="{28A0092B-C50C-407E-A947-70E740481C1C}">
                <a14:useLocalDpi xmlns:a14="http://schemas.microsoft.com/office/drawing/2010/main" val="0"/>
              </a:ext>
            </a:extLst>
          </a:blip>
          <a:srcRect l="1" r="23655"/>
          <a:stretch/>
        </p:blipFill>
        <p:spPr bwMode="auto">
          <a:xfrm>
            <a:off x="5095921" y="166996"/>
            <a:ext cx="7446371" cy="705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021210"/>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Infrequent, Common Scenarios</a:t>
            </a:r>
            <a:endParaRPr lang="en-US" dirty="0"/>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half" idx="2"/>
          </p:nvPr>
        </p:nvSpPr>
        <p:spPr/>
        <p:txBody>
          <a:bodyPr/>
          <a:lstStyle/>
          <a:p>
            <a:r>
              <a:rPr lang="en-US" dirty="0" smtClean="0"/>
              <a:t>Users do it only once in a while</a:t>
            </a:r>
          </a:p>
          <a:p>
            <a:r>
              <a:rPr lang="en-US" dirty="0" smtClean="0"/>
              <a:t>Many users do it – core to business</a:t>
            </a:r>
          </a:p>
          <a:p>
            <a:r>
              <a:rPr lang="en-US" dirty="0" smtClean="0"/>
              <a:t>Expected to “just work”</a:t>
            </a:r>
          </a:p>
          <a:p>
            <a:r>
              <a:rPr lang="en-US" dirty="0" smtClean="0"/>
              <a:t>Users unlikely to pay close attention</a:t>
            </a:r>
          </a:p>
          <a:p>
            <a:r>
              <a:rPr lang="en-US" dirty="0" smtClean="0"/>
              <a:t>Needs excellent unobtrusive help</a:t>
            </a:r>
          </a:p>
          <a:p>
            <a:r>
              <a:rPr lang="en-US" dirty="0" smtClean="0"/>
              <a:t>Will be taught each use</a:t>
            </a:r>
            <a:endParaRPr lang="en-US" dirty="0"/>
          </a:p>
        </p:txBody>
      </p:sp>
      <p:sp>
        <p:nvSpPr>
          <p:cNvPr id="5" name="Slide Number Placeholder 4"/>
          <p:cNvSpPr>
            <a:spLocks noGrp="1"/>
          </p:cNvSpPr>
          <p:nvPr>
            <p:ph type="sldNum" sz="quarter" idx="4294967295"/>
          </p:nvPr>
        </p:nvSpPr>
        <p:spPr>
          <a:xfrm>
            <a:off x="12014200" y="736600"/>
            <a:ext cx="354013" cy="431800"/>
          </a:xfrm>
          <a:prstGeom prst="rect">
            <a:avLst/>
          </a:prstGeom>
        </p:spPr>
        <p:txBody>
          <a:bodyPr/>
          <a:lstStyle/>
          <a:p>
            <a:fld id="{FDEB8000-EEF3-6C49-9D3E-83039EBBBF5A}" type="slidenum">
              <a:rPr lang="en-US" smtClean="0"/>
              <a:pPr/>
              <a:t>71</a:t>
            </a:fld>
            <a:endParaRPr lang="en-US"/>
          </a:p>
        </p:txBody>
      </p:sp>
      <p:pic>
        <p:nvPicPr>
          <p:cNvPr id="7170" name="Picture 2" descr="http://farm8.staticflickr.com/7105/7158584668_3643bce005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800" y="298450"/>
            <a:ext cx="7511393"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575579"/>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Necessary-Use Scenarios</a:t>
            </a:r>
          </a:p>
        </p:txBody>
      </p:sp>
      <p:sp>
        <p:nvSpPr>
          <p:cNvPr id="7" name="Text Placeholder 6"/>
          <p:cNvSpPr>
            <a:spLocks noGrp="1"/>
          </p:cNvSpPr>
          <p:nvPr>
            <p:ph type="body" sz="half" idx="2"/>
          </p:nvPr>
        </p:nvSpPr>
        <p:spPr/>
        <p:txBody>
          <a:bodyPr/>
          <a:lstStyle/>
          <a:p>
            <a:r>
              <a:rPr lang="en-US" dirty="0" smtClean="0"/>
              <a:t>Must be done, but aren’t done often</a:t>
            </a:r>
          </a:p>
          <a:p>
            <a:r>
              <a:rPr lang="en-US" dirty="0" smtClean="0"/>
              <a:t>User needs to get right, be comfortable it works</a:t>
            </a:r>
          </a:p>
          <a:p>
            <a:pPr>
              <a:lnSpc>
                <a:spcPct val="100000"/>
              </a:lnSpc>
            </a:pPr>
            <a:r>
              <a:rPr lang="en-US" dirty="0" smtClean="0"/>
              <a:t>Changing printer cartridges, clearing memory, fighting a virus, visiting a potentially infected website,  deleting a lot of files</a:t>
            </a:r>
          </a:p>
          <a:p>
            <a:r>
              <a:rPr lang="en-US" dirty="0" smtClean="0"/>
              <a:t>Must have good help/pedagogy</a:t>
            </a:r>
          </a:p>
          <a:p>
            <a:r>
              <a:rPr lang="en-US" dirty="0" smtClean="0"/>
              <a:t>Must have excellent error handling</a:t>
            </a:r>
          </a:p>
          <a:p>
            <a:r>
              <a:rPr lang="en-US" dirty="0" smtClean="0"/>
              <a:t>No need for customization or shortcuts</a:t>
            </a:r>
          </a:p>
          <a:p>
            <a:endParaRPr lang="en-US" dirty="0"/>
          </a:p>
        </p:txBody>
      </p:sp>
      <p:sp>
        <p:nvSpPr>
          <p:cNvPr id="4" name="Slide Number Placeholder 3"/>
          <p:cNvSpPr>
            <a:spLocks noGrp="1"/>
          </p:cNvSpPr>
          <p:nvPr>
            <p:ph type="sldNum" sz="quarter" idx="4294967295"/>
          </p:nvPr>
        </p:nvSpPr>
        <p:spPr>
          <a:xfrm>
            <a:off x="12014200" y="736600"/>
            <a:ext cx="354013" cy="431800"/>
          </a:xfrm>
          <a:prstGeom prst="rect">
            <a:avLst/>
          </a:prstGeom>
        </p:spPr>
        <p:txBody>
          <a:bodyPr/>
          <a:lstStyle/>
          <a:p>
            <a:fld id="{77F9EF45-5740-9A46-BFA7-13F85B9D2D00}" type="slidenum">
              <a:rPr lang="en-US" smtClean="0"/>
              <a:pPr/>
              <a:t>72</a:t>
            </a:fld>
            <a:endParaRPr lang="en-US"/>
          </a:p>
        </p:txBody>
      </p:sp>
      <p:sp>
        <p:nvSpPr>
          <p:cNvPr id="8" name="Content Placeholder 7"/>
          <p:cNvSpPr>
            <a:spLocks noGrp="1"/>
          </p:cNvSpPr>
          <p:nvPr>
            <p:ph idx="1"/>
          </p:nvPr>
        </p:nvSpPr>
        <p:spPr/>
        <p:txBody>
          <a:bodyPr/>
          <a:lstStyle/>
          <a:p>
            <a:endParaRPr lang="en-US"/>
          </a:p>
        </p:txBody>
      </p:sp>
      <p:pic>
        <p:nvPicPr>
          <p:cNvPr id="6148" name="Picture 4" descr="http://farm4.staticflickr.com/3231/2899336540_e1aed01d84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9400" y="984250"/>
            <a:ext cx="7143750" cy="551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842349"/>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Edge-Case Scenario</a:t>
            </a:r>
          </a:p>
        </p:txBody>
      </p:sp>
      <p:sp>
        <p:nvSpPr>
          <p:cNvPr id="6" name="Content Placeholder 5"/>
          <p:cNvSpPr>
            <a:spLocks noGrp="1"/>
          </p:cNvSpPr>
          <p:nvPr>
            <p:ph idx="1"/>
          </p:nvPr>
        </p:nvSpPr>
        <p:spPr/>
        <p:txBody>
          <a:bodyPr/>
          <a:lstStyle/>
          <a:p>
            <a:endParaRPr lang="en-US"/>
          </a:p>
        </p:txBody>
      </p:sp>
      <p:sp>
        <p:nvSpPr>
          <p:cNvPr id="7" name="Text Placeholder 6"/>
          <p:cNvSpPr>
            <a:spLocks noGrp="1"/>
          </p:cNvSpPr>
          <p:nvPr>
            <p:ph type="body" sz="half" idx="2"/>
          </p:nvPr>
        </p:nvSpPr>
        <p:spPr/>
        <p:txBody>
          <a:bodyPr/>
          <a:lstStyle/>
          <a:p>
            <a:r>
              <a:rPr lang="en-US" dirty="0" smtClean="0"/>
              <a:t>Unusual situations</a:t>
            </a:r>
          </a:p>
          <a:p>
            <a:r>
              <a:rPr lang="en-US" dirty="0" smtClean="0"/>
              <a:t>Programmers must handle,  or code will not work</a:t>
            </a:r>
          </a:p>
          <a:p>
            <a:r>
              <a:rPr lang="en-US" dirty="0" smtClean="0"/>
              <a:t>Design can largely ignore beyond quick fixes. </a:t>
            </a:r>
          </a:p>
          <a:p>
            <a:r>
              <a:rPr lang="en-US" dirty="0" smtClean="0"/>
              <a:t>Work on last (or not at all)</a:t>
            </a:r>
            <a:endParaRPr lang="en-US" dirty="0"/>
          </a:p>
        </p:txBody>
      </p:sp>
      <p:sp>
        <p:nvSpPr>
          <p:cNvPr id="4" name="Slide Number Placeholder 3"/>
          <p:cNvSpPr>
            <a:spLocks noGrp="1"/>
          </p:cNvSpPr>
          <p:nvPr>
            <p:ph type="sldNum" sz="quarter" idx="4294967295"/>
          </p:nvPr>
        </p:nvSpPr>
        <p:spPr>
          <a:xfrm>
            <a:off x="12014200" y="736600"/>
            <a:ext cx="354013" cy="431800"/>
          </a:xfrm>
          <a:prstGeom prst="rect">
            <a:avLst/>
          </a:prstGeom>
        </p:spPr>
        <p:txBody>
          <a:bodyPr/>
          <a:lstStyle/>
          <a:p>
            <a:fld id="{77F9EF45-5740-9A46-BFA7-13F85B9D2D00}" type="slidenum">
              <a:rPr lang="en-US" smtClean="0"/>
              <a:pPr/>
              <a:t>73</a:t>
            </a:fld>
            <a:endParaRPr lang="en-US"/>
          </a:p>
        </p:txBody>
      </p:sp>
      <p:pic>
        <p:nvPicPr>
          <p:cNvPr id="8194" name="Picture 2" descr="http://farm4.staticflickr.com/3109/2918567169_86112c79b2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800" y="374650"/>
            <a:ext cx="7696200" cy="5341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503534"/>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2014200" y="736600"/>
            <a:ext cx="354013" cy="431800"/>
          </a:xfrm>
          <a:prstGeom prst="rect">
            <a:avLst/>
          </a:prstGeom>
        </p:spPr>
        <p:txBody>
          <a:bodyPr/>
          <a:lstStyle/>
          <a:p>
            <a:fld id="{77F9EF45-5740-9A46-BFA7-13F85B9D2D00}" type="slidenum">
              <a:rPr lang="en-US" smtClean="0"/>
              <a:pPr/>
              <a:t>74</a:t>
            </a:fld>
            <a:endParaRPr lang="en-US"/>
          </a:p>
        </p:txBody>
      </p:sp>
      <p:pic>
        <p:nvPicPr>
          <p:cNvPr id="4098" name="Picture 2" descr="https://pbs.twimg.com/media/BMnJKt3CYAAUMWG.jp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12593"/>
            <a:ext cx="9753600" cy="7219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72534"/>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Revise your scenarios</a:t>
            </a:r>
            <a:endParaRPr lang="en-US" dirty="0"/>
          </a:p>
        </p:txBody>
      </p:sp>
      <p:sp>
        <p:nvSpPr>
          <p:cNvPr id="4" name="Text Placeholder 3"/>
          <p:cNvSpPr>
            <a:spLocks noGrp="1"/>
          </p:cNvSpPr>
          <p:nvPr>
            <p:ph type="body" idx="1"/>
          </p:nvPr>
        </p:nvSpPr>
        <p:spPr/>
        <p:txBody>
          <a:bodyPr/>
          <a:lstStyle/>
          <a:p>
            <a:r>
              <a:rPr lang="en-US" dirty="0" smtClean="0"/>
              <a:t>Daily?</a:t>
            </a:r>
            <a:endParaRPr lang="en-US" dirty="0"/>
          </a:p>
        </p:txBody>
      </p:sp>
      <p:sp>
        <p:nvSpPr>
          <p:cNvPr id="5" name="Content Placeholder 4"/>
          <p:cNvSpPr>
            <a:spLocks noGrp="1"/>
          </p:cNvSpPr>
          <p:nvPr>
            <p:ph sz="half" idx="2"/>
          </p:nvPr>
        </p:nvSpPr>
        <p:spPr/>
        <p:txBody>
          <a:bodyPr/>
          <a:lstStyle/>
          <a:p>
            <a:endParaRPr lang="en-US"/>
          </a:p>
        </p:txBody>
      </p:sp>
      <p:sp>
        <p:nvSpPr>
          <p:cNvPr id="6" name="Text Placeholder 5"/>
          <p:cNvSpPr>
            <a:spLocks noGrp="1"/>
          </p:cNvSpPr>
          <p:nvPr>
            <p:ph type="body" sz="quarter" idx="3"/>
          </p:nvPr>
        </p:nvSpPr>
        <p:spPr/>
        <p:txBody>
          <a:bodyPr/>
          <a:lstStyle/>
          <a:p>
            <a:r>
              <a:rPr lang="en-US" dirty="0" smtClean="0"/>
              <a:t>Common Infrequent?</a:t>
            </a:r>
            <a:endParaRPr lang="en-US" dirty="0"/>
          </a:p>
        </p:txBody>
      </p:sp>
      <p:sp>
        <p:nvSpPr>
          <p:cNvPr id="7" name="Content Placeholder 6"/>
          <p:cNvSpPr>
            <a:spLocks noGrp="1"/>
          </p:cNvSpPr>
          <p:nvPr>
            <p:ph sz="quarter" idx="4"/>
          </p:nvPr>
        </p:nvSpPr>
        <p:spPr/>
        <p:txBody>
          <a:bodyPr/>
          <a:lstStyle/>
          <a:p>
            <a:endParaRPr lang="en-US"/>
          </a:p>
        </p:txBody>
      </p:sp>
      <p:sp>
        <p:nvSpPr>
          <p:cNvPr id="2" name="Slide Number Placeholder 1"/>
          <p:cNvSpPr>
            <a:spLocks noGrp="1"/>
          </p:cNvSpPr>
          <p:nvPr>
            <p:ph type="sldNum" sz="quarter" idx="4294967295"/>
          </p:nvPr>
        </p:nvSpPr>
        <p:spPr>
          <a:xfrm>
            <a:off x="12014200" y="736600"/>
            <a:ext cx="354013" cy="431800"/>
          </a:xfrm>
          <a:prstGeom prst="rect">
            <a:avLst/>
          </a:prstGeom>
        </p:spPr>
        <p:txBody>
          <a:bodyPr/>
          <a:lstStyle/>
          <a:p>
            <a:fld id="{1EBB8EA2-F2BE-CC40-868D-19B9956CAA1E}" type="slidenum">
              <a:rPr lang="en-US" smtClean="0"/>
              <a:pPr/>
              <a:t>75</a:t>
            </a:fld>
            <a:endParaRPr lang="en-US"/>
          </a:p>
        </p:txBody>
      </p:sp>
      <p:pic>
        <p:nvPicPr>
          <p:cNvPr id="9218" name="Picture 2" descr="http://farm4.staticflickr.com/3296/2898506631_999d7a317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8600" y="2279650"/>
            <a:ext cx="5638800" cy="438698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farm8.staticflickr.com/7269/6996745802_d412280c4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00" y="2279650"/>
            <a:ext cx="5562600" cy="438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143888"/>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Communicating Scenarios</a:t>
            </a:r>
            <a:endParaRPr lang="en-US" dirty="0"/>
          </a:p>
        </p:txBody>
      </p:sp>
      <p:sp>
        <p:nvSpPr>
          <p:cNvPr id="9" name="Text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1408523320"/>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170" y="0"/>
            <a:ext cx="13008970" cy="7302500"/>
          </a:xfrm>
        </p:spPr>
        <p:txBody>
          <a:bodyPr/>
          <a:lstStyle/>
          <a:p>
            <a:pPr marL="0" indent="0">
              <a:buNone/>
            </a:pPr>
            <a:r>
              <a:rPr lang="en-US" sz="2000" dirty="0"/>
              <a:t>When Stan is out of the office and working at a client’s location, the last thing he feels like doing at the end of a long day is entering his hours into his company’s time tracking tool. So he usually puts this off until Friday and then grimaces to himself at 6:00 as he launches the VPN tool, logs in, and then points his Web browser to the intranet home page. Fortunately, there’s a link to the time tracking tool right on the home page, along with other commonly used tools.</a:t>
            </a:r>
          </a:p>
          <a:p>
            <a:pPr marL="0" indent="0">
              <a:buNone/>
            </a:pPr>
            <a:r>
              <a:rPr lang="en-US" sz="2000" dirty="0"/>
              <a:t>Once in the time tracking tool, he’s happy to see that it remembers his activities from the previous week, so all he has to do is enter new hours for this week for the same activities. He started a new project this week, so he clicks New Project and selects his client from the list that appears, then easily enters his hours. Soon he’s finished, and what used to take a half hour now takes ten minutes. He glances at the total to make sure all the hours are there, then clicks Submit.</a:t>
            </a:r>
          </a:p>
          <a:p>
            <a:pPr marL="0" indent="0">
              <a:buNone/>
            </a:pPr>
            <a:r>
              <a:rPr lang="en-US" sz="2000" dirty="0"/>
              <a:t>After the confirmation message appears, the Web browser redirects Stan to the intranet home page, where he immediately notices that yesterday’s company presentation is now available. He missed the meeting, so he quickly downloads the presentation to look at while he’s on the flight home tomorrow. While it’s downloading, he sees from a dashboard on the home page that the company message board has come to life with a discussion about what Web 2.0 means to the business. He can’t resist clicking to see what Riccardo has to say on this topic, and before he knows it spends 15 minutes reading various posts. He even posts a quick URL of a Google Maps </a:t>
            </a:r>
            <a:r>
              <a:rPr lang="en-US" sz="2000" dirty="0" err="1"/>
              <a:t>mashup</a:t>
            </a:r>
            <a:r>
              <a:rPr lang="en-US" sz="2000" dirty="0"/>
              <a:t> he just found</a:t>
            </a:r>
            <a:r>
              <a:rPr lang="en-US" sz="2000" dirty="0" smtClean="0"/>
              <a:t>.</a:t>
            </a:r>
            <a:endParaRPr lang="en-US" sz="2000" dirty="0"/>
          </a:p>
        </p:txBody>
      </p:sp>
      <p:sp>
        <p:nvSpPr>
          <p:cNvPr id="4" name="Slide Number Placeholder 3"/>
          <p:cNvSpPr>
            <a:spLocks noGrp="1"/>
          </p:cNvSpPr>
          <p:nvPr>
            <p:ph type="sldNum" sz="quarter" idx="4294967295"/>
          </p:nvPr>
        </p:nvSpPr>
        <p:spPr>
          <a:xfrm>
            <a:off x="12014200" y="736600"/>
            <a:ext cx="354013" cy="431800"/>
          </a:xfrm>
          <a:prstGeom prst="rect">
            <a:avLst/>
          </a:prstGeom>
        </p:spPr>
        <p:txBody>
          <a:bodyPr/>
          <a:lstStyle/>
          <a:p>
            <a:fld id="{77F9EF45-5740-9A46-BFA7-13F85B9D2D00}" type="slidenum">
              <a:rPr lang="en-US" smtClean="0"/>
              <a:pPr/>
              <a:t>77</a:t>
            </a:fld>
            <a:endParaRPr lang="en-US"/>
          </a:p>
        </p:txBody>
      </p:sp>
    </p:spTree>
    <p:extLst>
      <p:ext uri="{BB962C8B-B14F-4D97-AF65-F5344CB8AC3E}">
        <p14:creationId xmlns:p14="http://schemas.microsoft.com/office/powerpoint/2010/main" val="2211303590"/>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Storyboards</a:t>
            </a:r>
            <a:endParaRPr lang="en-US" dirty="0"/>
          </a:p>
        </p:txBody>
      </p:sp>
      <p:sp>
        <p:nvSpPr>
          <p:cNvPr id="3" name="Content Placeholder 2"/>
          <p:cNvSpPr>
            <a:spLocks noGrp="1"/>
          </p:cNvSpPr>
          <p:nvPr>
            <p:ph idx="1"/>
          </p:nvPr>
        </p:nvSpPr>
        <p:spPr>
          <a:xfrm>
            <a:off x="307075" y="6623050"/>
            <a:ext cx="4784725" cy="452438"/>
          </a:xfrm>
        </p:spPr>
        <p:txBody>
          <a:bodyPr/>
          <a:lstStyle/>
          <a:p>
            <a:r>
              <a:rPr lang="en-US" sz="1800" dirty="0" smtClean="0"/>
              <a:t>Kim </a:t>
            </a:r>
            <a:r>
              <a:rPr lang="en-US" sz="1800" dirty="0"/>
              <a:t>G</a:t>
            </a:r>
            <a:r>
              <a:rPr lang="en-US" sz="1800" dirty="0" smtClean="0"/>
              <a:t>oodwin, Designing for the digital age</a:t>
            </a:r>
            <a:endParaRPr lang="en-US" sz="1800" dirty="0"/>
          </a:p>
        </p:txBody>
      </p:sp>
      <p:sp>
        <p:nvSpPr>
          <p:cNvPr id="4" name="Slide Number Placeholder 3"/>
          <p:cNvSpPr>
            <a:spLocks noGrp="1"/>
          </p:cNvSpPr>
          <p:nvPr>
            <p:ph type="sldNum" sz="quarter" idx="4294967295"/>
          </p:nvPr>
        </p:nvSpPr>
        <p:spPr>
          <a:xfrm>
            <a:off x="12014200" y="736600"/>
            <a:ext cx="354013" cy="431800"/>
          </a:xfrm>
          <a:prstGeom prst="rect">
            <a:avLst/>
          </a:prstGeom>
        </p:spPr>
        <p:txBody>
          <a:bodyPr/>
          <a:lstStyle/>
          <a:p>
            <a:fld id="{5EF561D6-D92C-9247-A00F-D59E83B4EA30}" type="slidenum">
              <a:rPr lang="en-US" smtClean="0"/>
              <a:pPr/>
              <a:t>78</a:t>
            </a:fld>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72" y="1023393"/>
            <a:ext cx="7065963" cy="42481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7600" y="1822450"/>
            <a:ext cx="6951663" cy="42481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3338" y="2098532"/>
            <a:ext cx="6980237" cy="51339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575465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Comics</a:t>
            </a:r>
            <a:endParaRPr lang="en-US" dirty="0"/>
          </a:p>
        </p:txBody>
      </p:sp>
      <p:sp>
        <p:nvSpPr>
          <p:cNvPr id="4" name="Slide Number Placeholder 3"/>
          <p:cNvSpPr>
            <a:spLocks noGrp="1"/>
          </p:cNvSpPr>
          <p:nvPr>
            <p:ph type="sldNum" sz="quarter" idx="4294967295"/>
          </p:nvPr>
        </p:nvSpPr>
        <p:spPr>
          <a:xfrm>
            <a:off x="12014200" y="736600"/>
            <a:ext cx="354013" cy="431800"/>
          </a:xfrm>
          <a:prstGeom prst="rect">
            <a:avLst/>
          </a:prstGeom>
        </p:spPr>
        <p:txBody>
          <a:bodyPr/>
          <a:lstStyle/>
          <a:p>
            <a:fld id="{5EF561D6-D92C-9247-A00F-D59E83B4EA30}" type="slidenum">
              <a:rPr lang="en-US" smtClean="0"/>
              <a:pPr/>
              <a:t>79</a:t>
            </a:fld>
            <a:endParaRPr lang="en-US"/>
          </a:p>
        </p:txBody>
      </p:sp>
      <p:pic>
        <p:nvPicPr>
          <p:cNvPr id="10242" name="Picture 2" descr="http://farm9.staticflickr.com/8193/8132442373_a733ccb8b7_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2451"/>
            <a:ext cx="6578600" cy="32564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44" name="Picture 4" descr="http://farm9.staticflickr.com/8474/8132408892_b0de1ff097_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8600" y="1822450"/>
            <a:ext cx="6578600" cy="32810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1600" y="6699250"/>
            <a:ext cx="6477000" cy="400110"/>
          </a:xfrm>
          <a:prstGeom prst="rect">
            <a:avLst/>
          </a:prstGeom>
          <a:noFill/>
        </p:spPr>
        <p:txBody>
          <a:bodyPr wrap="square" rtlCol="0">
            <a:spAutoFit/>
          </a:bodyPr>
          <a:lstStyle/>
          <a:p>
            <a:r>
              <a:rPr lang="en-US" sz="2000" dirty="0" smtClean="0">
                <a:latin typeface="Georgia" pitchFamily="18" charset="0"/>
              </a:rPr>
              <a:t>Kevin Change, See What I Mean</a:t>
            </a:r>
            <a:endParaRPr lang="en-US" sz="2000" dirty="0">
              <a:latin typeface="Georgia" pitchFamily="18" charset="0"/>
            </a:endParaRPr>
          </a:p>
        </p:txBody>
      </p:sp>
    </p:spTree>
    <p:extLst>
      <p:ext uri="{BB962C8B-B14F-4D97-AF65-F5344CB8AC3E}">
        <p14:creationId xmlns:p14="http://schemas.microsoft.com/office/powerpoint/2010/main" val="266875104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www2.dataforeningen.no/yggdrasil/wp-content/uploads/sites/2/2013/02/kim_goodwin-slide.jpg"/>
          <p:cNvPicPr>
            <a:picLocks noChangeAspect="1" noChangeArrowheads="1"/>
          </p:cNvPicPr>
          <p:nvPr/>
        </p:nvPicPr>
        <p:blipFill rotWithShape="1">
          <a:blip r:embed="rId2">
            <a:extLst>
              <a:ext uri="{28A0092B-C50C-407E-A947-70E740481C1C}">
                <a14:useLocalDpi xmlns:a14="http://schemas.microsoft.com/office/drawing/2010/main" val="0"/>
              </a:ext>
            </a:extLst>
          </a:blip>
          <a:srcRect l="37299" r="-1"/>
          <a:stretch/>
        </p:blipFill>
        <p:spPr bwMode="auto">
          <a:xfrm>
            <a:off x="1" y="0"/>
            <a:ext cx="13004800" cy="73025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 y="0"/>
            <a:ext cx="5587999" cy="7302500"/>
          </a:xfrm>
          <a:solidFill>
            <a:schemeClr val="tx1">
              <a:alpha val="44000"/>
            </a:schemeClr>
          </a:solidFill>
        </p:spPr>
        <p:txBody>
          <a:bodyPr lIns="116037" tIns="58019" rIns="116037" bIns="58019"/>
          <a:lstStyle/>
          <a:p>
            <a:pPr marL="406400" lvl="2" indent="0">
              <a:buNone/>
            </a:pPr>
            <a:endParaRPr lang="en-US" sz="3200" b="1" dirty="0" smtClean="0">
              <a:solidFill>
                <a:schemeClr val="bg1"/>
              </a:solidFill>
            </a:endParaRPr>
          </a:p>
          <a:p>
            <a:pPr marL="406400" lvl="2" indent="0">
              <a:buNone/>
            </a:pPr>
            <a:endParaRPr lang="en-US" sz="3200" b="1" dirty="0">
              <a:solidFill>
                <a:schemeClr val="bg1"/>
              </a:solidFill>
            </a:endParaRPr>
          </a:p>
          <a:p>
            <a:pPr marL="406400" lvl="2" indent="0">
              <a:buNone/>
            </a:pPr>
            <a:endParaRPr lang="en-US" sz="3200" b="1" dirty="0" smtClean="0">
              <a:solidFill>
                <a:schemeClr val="bg1"/>
              </a:solidFill>
            </a:endParaRPr>
          </a:p>
          <a:p>
            <a:pPr marL="406400" lvl="2" indent="0">
              <a:buNone/>
            </a:pPr>
            <a:endParaRPr lang="en-US" sz="3200" b="1" dirty="0">
              <a:solidFill>
                <a:schemeClr val="bg1"/>
              </a:solidFill>
            </a:endParaRPr>
          </a:p>
          <a:p>
            <a:pPr marL="406400" lvl="2" indent="0">
              <a:buNone/>
            </a:pPr>
            <a:r>
              <a:rPr lang="en-US" sz="3200" b="1" dirty="0" smtClean="0">
                <a:solidFill>
                  <a:schemeClr val="bg1"/>
                </a:solidFill>
              </a:rPr>
              <a:t>“</a:t>
            </a:r>
            <a:r>
              <a:rPr lang="en-US" sz="3200" b="1" dirty="0">
                <a:solidFill>
                  <a:schemeClr val="bg1"/>
                </a:solidFill>
              </a:rPr>
              <a:t>A persona is a user</a:t>
            </a:r>
          </a:p>
          <a:p>
            <a:pPr marL="406400" lvl="2" indent="0">
              <a:buNone/>
            </a:pPr>
            <a:r>
              <a:rPr lang="en-US" sz="3200" b="1" dirty="0">
                <a:solidFill>
                  <a:schemeClr val="bg1"/>
                </a:solidFill>
              </a:rPr>
              <a:t>archetype you can use </a:t>
            </a:r>
            <a:r>
              <a:rPr lang="en-US" sz="3200" b="1" dirty="0" smtClean="0">
                <a:solidFill>
                  <a:schemeClr val="bg1"/>
                </a:solidFill>
              </a:rPr>
              <a:t>to help </a:t>
            </a:r>
            <a:r>
              <a:rPr lang="en-US" sz="3200" b="1" dirty="0">
                <a:solidFill>
                  <a:schemeClr val="bg1"/>
                </a:solidFill>
              </a:rPr>
              <a:t>guide decisions</a:t>
            </a:r>
          </a:p>
          <a:p>
            <a:pPr marL="406400" lvl="2" indent="0">
              <a:buNone/>
            </a:pPr>
            <a:r>
              <a:rPr lang="en-US" sz="3200" b="1" dirty="0">
                <a:solidFill>
                  <a:schemeClr val="bg1"/>
                </a:solidFill>
              </a:rPr>
              <a:t>about product features,</a:t>
            </a:r>
          </a:p>
          <a:p>
            <a:pPr marL="406400" lvl="2" indent="0">
              <a:buNone/>
            </a:pPr>
            <a:r>
              <a:rPr lang="en-US" sz="3200" b="1" dirty="0" smtClean="0">
                <a:solidFill>
                  <a:schemeClr val="bg1"/>
                </a:solidFill>
              </a:rPr>
              <a:t>navigation,  interactions, and </a:t>
            </a:r>
            <a:r>
              <a:rPr lang="en-US" sz="3200" b="1" dirty="0">
                <a:solidFill>
                  <a:schemeClr val="bg1"/>
                </a:solidFill>
              </a:rPr>
              <a:t>even visual design.”</a:t>
            </a:r>
          </a:p>
          <a:p>
            <a:pPr marL="406400" lvl="2" indent="0">
              <a:buNone/>
            </a:pPr>
            <a:r>
              <a:rPr lang="en-US" sz="3200" dirty="0">
                <a:solidFill>
                  <a:schemeClr val="bg1"/>
                </a:solidFill>
              </a:rPr>
              <a:t>- Kim Goodwin, Cooper</a:t>
            </a:r>
          </a:p>
        </p:txBody>
      </p:sp>
    </p:spTree>
    <p:extLst>
      <p:ext uri="{BB962C8B-B14F-4D97-AF65-F5344CB8AC3E}">
        <p14:creationId xmlns:p14="http://schemas.microsoft.com/office/powerpoint/2010/main" val="2165414288"/>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2014200" y="736600"/>
            <a:ext cx="354013" cy="431800"/>
          </a:xfrm>
          <a:prstGeom prst="rect">
            <a:avLst/>
          </a:prstGeom>
        </p:spPr>
        <p:txBody>
          <a:bodyPr/>
          <a:lstStyle/>
          <a:p>
            <a:fld id="{77F9EF45-5740-9A46-BFA7-13F85B9D2D00}" type="slidenum">
              <a:rPr lang="en-US" smtClean="0"/>
              <a:pPr/>
              <a:t>80</a:t>
            </a:fld>
            <a:endParaRPr lang="en-US"/>
          </a:p>
        </p:txBody>
      </p:sp>
      <p:pic>
        <p:nvPicPr>
          <p:cNvPr id="13318" name="Picture 6" descr="http://philgreg.tv/wp-content/uploads/2009/08/comic-life-cour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4778" y="127284"/>
            <a:ext cx="6832221" cy="51241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farm9.staticflickr.com/8476/8132385553_21980f32f0_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00" y="4337050"/>
            <a:ext cx="7620000" cy="2781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58800" y="298450"/>
            <a:ext cx="3962400" cy="1938992"/>
          </a:xfrm>
          <a:prstGeom prst="rect">
            <a:avLst/>
          </a:prstGeom>
          <a:noFill/>
        </p:spPr>
        <p:txBody>
          <a:bodyPr wrap="square" rtlCol="0">
            <a:spAutoFit/>
          </a:bodyPr>
          <a:lstStyle/>
          <a:p>
            <a:pPr algn="l"/>
            <a:r>
              <a:rPr lang="en-US" sz="2400" dirty="0" smtClean="0">
                <a:latin typeface="Georgia" pitchFamily="18" charset="0"/>
              </a:rPr>
              <a:t>Can’t draw?</a:t>
            </a:r>
          </a:p>
          <a:p>
            <a:pPr algn="l"/>
            <a:endParaRPr lang="en-US" sz="2400" dirty="0">
              <a:latin typeface="Georgia" pitchFamily="18" charset="0"/>
            </a:endParaRPr>
          </a:p>
          <a:p>
            <a:pPr algn="l"/>
            <a:r>
              <a:rPr lang="en-US" sz="2400" dirty="0" smtClean="0">
                <a:latin typeface="Georgia" pitchFamily="18" charset="0"/>
              </a:rPr>
              <a:t>Stick figures!</a:t>
            </a:r>
          </a:p>
          <a:p>
            <a:pPr algn="l"/>
            <a:r>
              <a:rPr lang="en-US" sz="2400" dirty="0" smtClean="0">
                <a:latin typeface="Georgia" pitchFamily="18" charset="0"/>
              </a:rPr>
              <a:t>Photos!</a:t>
            </a:r>
          </a:p>
          <a:p>
            <a:pPr algn="l"/>
            <a:r>
              <a:rPr lang="en-US" sz="2400" dirty="0" smtClean="0">
                <a:latin typeface="Georgia" pitchFamily="18" charset="0"/>
              </a:rPr>
              <a:t>Clipart!</a:t>
            </a:r>
            <a:endParaRPr lang="en-US" sz="2400" dirty="0">
              <a:latin typeface="Georgia" pitchFamily="18" charset="0"/>
            </a:endParaRPr>
          </a:p>
        </p:txBody>
      </p:sp>
      <p:sp>
        <p:nvSpPr>
          <p:cNvPr id="9" name="TextBox 8"/>
          <p:cNvSpPr txBox="1"/>
          <p:nvPr/>
        </p:nvSpPr>
        <p:spPr>
          <a:xfrm>
            <a:off x="8255000" y="5727700"/>
            <a:ext cx="4114800" cy="1323439"/>
          </a:xfrm>
          <a:prstGeom prst="rect">
            <a:avLst/>
          </a:prstGeom>
          <a:noFill/>
        </p:spPr>
        <p:txBody>
          <a:bodyPr wrap="square" rtlCol="0">
            <a:spAutoFit/>
          </a:bodyPr>
          <a:lstStyle/>
          <a:p>
            <a:pPr marL="800100" lvl="1" indent="-342900" algn="l">
              <a:buFont typeface="Wingdings 3"/>
              <a:buChar char="p"/>
            </a:pPr>
            <a:r>
              <a:rPr lang="en-US" sz="2000" dirty="0" smtClean="0">
                <a:latin typeface="Georgia" pitchFamily="18" charset="0"/>
              </a:rPr>
              <a:t>Philgreg.tv</a:t>
            </a:r>
          </a:p>
          <a:p>
            <a:pPr marL="342900" indent="-342900" algn="l">
              <a:buFont typeface="Wingdings 3"/>
              <a:buChar char="p"/>
            </a:pPr>
            <a:r>
              <a:rPr lang="en-US" sz="2000" dirty="0" smtClean="0">
                <a:latin typeface="Georgia" pitchFamily="18" charset="0"/>
              </a:rPr>
              <a:t>Boxesandarrows.com</a:t>
            </a:r>
            <a:endParaRPr lang="en-US" sz="2000" dirty="0">
              <a:latin typeface="Georgia" pitchFamily="18" charset="0"/>
            </a:endParaRPr>
          </a:p>
          <a:p>
            <a:pPr algn="l"/>
            <a:r>
              <a:rPr lang="en-US" sz="2000" dirty="0">
                <a:latin typeface="Wingdings 3" pitchFamily="18" charset="2"/>
              </a:rPr>
              <a:t>t</a:t>
            </a:r>
            <a:r>
              <a:rPr lang="en-US" sz="2000" dirty="0" smtClean="0">
                <a:latin typeface="Wingdings 3" pitchFamily="18" charset="2"/>
              </a:rPr>
              <a:t> </a:t>
            </a:r>
            <a:r>
              <a:rPr lang="en-US" sz="2000" dirty="0" smtClean="0">
                <a:latin typeface="Georgia" pitchFamily="18" charset="0"/>
              </a:rPr>
              <a:t>Kevin Change, See What I Mean</a:t>
            </a:r>
          </a:p>
        </p:txBody>
      </p:sp>
      <p:pic>
        <p:nvPicPr>
          <p:cNvPr id="13320" name="Picture 8" descr="http://boxesandarrows.com/files/banda/comics-not-just-for/sedaca_img4.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15" y="2584450"/>
            <a:ext cx="8126288" cy="1566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263311"/>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711200" y="481152"/>
            <a:ext cx="6502400" cy="6340197"/>
          </a:xfrm>
          <a:prstGeom prst="rect">
            <a:avLst/>
          </a:prstGeom>
        </p:spPr>
        <p:txBody>
          <a:bodyPr>
            <a:spAutoFit/>
          </a:bodyPr>
          <a:lstStyle/>
          <a:p>
            <a:pPr algn="l"/>
            <a:r>
              <a:rPr lang="en-US" dirty="0"/>
              <a:t>Regardless of how you present them, what you want to leave with is a clear idea of what requirements and features you have.</a:t>
            </a:r>
          </a:p>
        </p:txBody>
      </p:sp>
    </p:spTree>
    <p:extLst>
      <p:ext uri="{BB962C8B-B14F-4D97-AF65-F5344CB8AC3E}">
        <p14:creationId xmlns:p14="http://schemas.microsoft.com/office/powerpoint/2010/main" val="152176053"/>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0085419"/>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7113" y="4333875"/>
            <a:ext cx="11053762" cy="1450975"/>
          </a:xfrm>
        </p:spPr>
        <p:txBody>
          <a:bodyPr/>
          <a:lstStyle/>
          <a:p>
            <a:pPr>
              <a:lnSpc>
                <a:spcPct val="100000"/>
              </a:lnSpc>
            </a:pPr>
            <a:r>
              <a:rPr lang="en-US" sz="7200" dirty="0" smtClean="0"/>
              <a:t>Task Analysis &amp; Use Cases</a:t>
            </a:r>
            <a:endParaRPr lang="en-US" sz="7200" dirty="0"/>
          </a:p>
        </p:txBody>
      </p:sp>
      <p:sp>
        <p:nvSpPr>
          <p:cNvPr id="3" name="Text Placeholder 2"/>
          <p:cNvSpPr>
            <a:spLocks noGrp="1"/>
          </p:cNvSpPr>
          <p:nvPr>
            <p:ph type="body" idx="1"/>
          </p:nvPr>
        </p:nvSpPr>
        <p:spPr>
          <a:xfrm>
            <a:off x="1027113" y="2736850"/>
            <a:ext cx="11053762" cy="1597025"/>
          </a:xfrm>
        </p:spPr>
        <p:txBody>
          <a:bodyPr/>
          <a:lstStyle/>
          <a:p>
            <a:r>
              <a:rPr lang="en-US" dirty="0" smtClean="0"/>
              <a:t>Break  it on down</a:t>
            </a:r>
            <a:endParaRPr lang="en-US" dirty="0"/>
          </a:p>
        </p:txBody>
      </p:sp>
    </p:spTree>
    <p:extLst>
      <p:ext uri="{BB962C8B-B14F-4D97-AF65-F5344CB8AC3E}">
        <p14:creationId xmlns:p14="http://schemas.microsoft.com/office/powerpoint/2010/main" val="3637743750"/>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my.safaribooksonline.com/getfile?item=NC8yOWlwNDFjMjRncmlhZHI5YWgzL3RwMC9tc2VnZnMvZ2NmMWkxOWcuaTA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extBox 4"/>
          <p:cNvSpPr txBox="1"/>
          <p:nvPr/>
        </p:nvSpPr>
        <p:spPr>
          <a:xfrm>
            <a:off x="460375" y="603250"/>
            <a:ext cx="1447800" cy="707886"/>
          </a:xfrm>
          <a:prstGeom prst="rect">
            <a:avLst/>
          </a:prstGeom>
          <a:noFill/>
        </p:spPr>
        <p:txBody>
          <a:bodyPr wrap="square" rtlCol="0">
            <a:spAutoFit/>
          </a:bodyPr>
          <a:lstStyle/>
          <a:p>
            <a:r>
              <a:rPr lang="en-US" sz="2000" dirty="0" smtClean="0">
                <a:solidFill>
                  <a:schemeClr val="tx1"/>
                </a:solidFill>
                <a:latin typeface="Georgia" pitchFamily="18" charset="0"/>
              </a:rPr>
              <a:t>User Research</a:t>
            </a:r>
            <a:endParaRPr lang="en-US" sz="2000" dirty="0">
              <a:solidFill>
                <a:schemeClr val="tx1"/>
              </a:solidFill>
              <a:latin typeface="Georgia" pitchFamily="18" charset="0"/>
            </a:endParaRPr>
          </a:p>
        </p:txBody>
      </p:sp>
      <p:sp>
        <p:nvSpPr>
          <p:cNvPr id="6" name="TextBox 5"/>
          <p:cNvSpPr txBox="1"/>
          <p:nvPr/>
        </p:nvSpPr>
        <p:spPr>
          <a:xfrm>
            <a:off x="1625600" y="1656421"/>
            <a:ext cx="1447800" cy="400110"/>
          </a:xfrm>
          <a:prstGeom prst="rect">
            <a:avLst/>
          </a:prstGeom>
          <a:noFill/>
        </p:spPr>
        <p:txBody>
          <a:bodyPr wrap="square" rtlCol="0">
            <a:spAutoFit/>
          </a:bodyPr>
          <a:lstStyle/>
          <a:p>
            <a:r>
              <a:rPr lang="en-US" sz="2000" dirty="0" smtClean="0">
                <a:solidFill>
                  <a:schemeClr val="tx1"/>
                </a:solidFill>
                <a:latin typeface="Georgia" pitchFamily="18" charset="0"/>
              </a:rPr>
              <a:t>Segments</a:t>
            </a:r>
            <a:endParaRPr lang="en-US" sz="2000" dirty="0">
              <a:solidFill>
                <a:schemeClr val="tx1"/>
              </a:solidFill>
              <a:latin typeface="Georgia" pitchFamily="18" charset="0"/>
            </a:endParaRPr>
          </a:p>
        </p:txBody>
      </p:sp>
      <p:sp>
        <p:nvSpPr>
          <p:cNvPr id="7" name="TextBox 6"/>
          <p:cNvSpPr txBox="1"/>
          <p:nvPr/>
        </p:nvSpPr>
        <p:spPr>
          <a:xfrm>
            <a:off x="2846126" y="2432050"/>
            <a:ext cx="1447800" cy="400110"/>
          </a:xfrm>
          <a:prstGeom prst="rect">
            <a:avLst/>
          </a:prstGeom>
          <a:noFill/>
        </p:spPr>
        <p:txBody>
          <a:bodyPr wrap="square" rtlCol="0">
            <a:spAutoFit/>
          </a:bodyPr>
          <a:lstStyle/>
          <a:p>
            <a:r>
              <a:rPr lang="en-US" sz="2000" dirty="0">
                <a:solidFill>
                  <a:schemeClr val="tx1"/>
                </a:solidFill>
                <a:latin typeface="Georgia" pitchFamily="18" charset="0"/>
              </a:rPr>
              <a:t>P</a:t>
            </a:r>
            <a:r>
              <a:rPr lang="en-US" sz="2000" dirty="0" smtClean="0">
                <a:solidFill>
                  <a:schemeClr val="tx1"/>
                </a:solidFill>
                <a:latin typeface="Georgia" pitchFamily="18" charset="0"/>
              </a:rPr>
              <a:t>ersonas</a:t>
            </a:r>
            <a:endParaRPr lang="en-US" sz="2000" dirty="0">
              <a:solidFill>
                <a:schemeClr val="tx1"/>
              </a:solidFill>
              <a:latin typeface="Georgia" pitchFamily="18" charset="0"/>
            </a:endParaRPr>
          </a:p>
        </p:txBody>
      </p:sp>
      <p:sp>
        <p:nvSpPr>
          <p:cNvPr id="8" name="TextBox 7"/>
          <p:cNvSpPr txBox="1"/>
          <p:nvPr/>
        </p:nvSpPr>
        <p:spPr>
          <a:xfrm>
            <a:off x="4064000" y="3218198"/>
            <a:ext cx="1447800" cy="400110"/>
          </a:xfrm>
          <a:prstGeom prst="rect">
            <a:avLst/>
          </a:prstGeom>
          <a:noFill/>
        </p:spPr>
        <p:txBody>
          <a:bodyPr wrap="square" rtlCol="0">
            <a:spAutoFit/>
          </a:bodyPr>
          <a:lstStyle/>
          <a:p>
            <a:r>
              <a:rPr lang="en-US" sz="2000" dirty="0" smtClean="0">
                <a:solidFill>
                  <a:schemeClr val="tx1"/>
                </a:solidFill>
                <a:latin typeface="Georgia" pitchFamily="18" charset="0"/>
              </a:rPr>
              <a:t>Scenarios</a:t>
            </a:r>
            <a:endParaRPr lang="en-US" sz="2000" dirty="0">
              <a:solidFill>
                <a:schemeClr val="tx1"/>
              </a:solidFill>
              <a:latin typeface="Georgia" pitchFamily="18" charset="0"/>
            </a:endParaRPr>
          </a:p>
        </p:txBody>
      </p:sp>
      <p:sp>
        <p:nvSpPr>
          <p:cNvPr id="9" name="TextBox 8"/>
          <p:cNvSpPr txBox="1"/>
          <p:nvPr/>
        </p:nvSpPr>
        <p:spPr>
          <a:xfrm>
            <a:off x="6654800" y="5327650"/>
            <a:ext cx="1447800" cy="400110"/>
          </a:xfrm>
          <a:prstGeom prst="rect">
            <a:avLst/>
          </a:prstGeom>
          <a:noFill/>
        </p:spPr>
        <p:txBody>
          <a:bodyPr wrap="square" rtlCol="0">
            <a:spAutoFit/>
          </a:bodyPr>
          <a:lstStyle/>
          <a:p>
            <a:r>
              <a:rPr lang="en-US" sz="2000" dirty="0" smtClean="0">
                <a:solidFill>
                  <a:schemeClr val="tx1"/>
                </a:solidFill>
                <a:latin typeface="Georgia" pitchFamily="18" charset="0"/>
              </a:rPr>
              <a:t>Use Cases</a:t>
            </a:r>
            <a:endParaRPr lang="en-US" sz="2000" dirty="0">
              <a:solidFill>
                <a:schemeClr val="tx1"/>
              </a:solidFill>
              <a:latin typeface="Georgia" pitchFamily="18" charset="0"/>
            </a:endParaRPr>
          </a:p>
        </p:txBody>
      </p:sp>
      <p:sp>
        <p:nvSpPr>
          <p:cNvPr id="10" name="TextBox 9"/>
          <p:cNvSpPr txBox="1"/>
          <p:nvPr/>
        </p:nvSpPr>
        <p:spPr>
          <a:xfrm>
            <a:off x="7797800" y="6165850"/>
            <a:ext cx="1447800" cy="707886"/>
          </a:xfrm>
          <a:prstGeom prst="rect">
            <a:avLst/>
          </a:prstGeom>
          <a:noFill/>
        </p:spPr>
        <p:txBody>
          <a:bodyPr wrap="square" rtlCol="0">
            <a:spAutoFit/>
          </a:bodyPr>
          <a:lstStyle/>
          <a:p>
            <a:r>
              <a:rPr lang="en-US" sz="2000" dirty="0" smtClean="0">
                <a:solidFill>
                  <a:schemeClr val="tx1"/>
                </a:solidFill>
                <a:latin typeface="Georgia" pitchFamily="18" charset="0"/>
              </a:rPr>
              <a:t>Feature Design</a:t>
            </a:r>
            <a:endParaRPr lang="en-US" sz="2000" dirty="0">
              <a:solidFill>
                <a:schemeClr val="tx1"/>
              </a:solidFill>
              <a:latin typeface="Georgia" pitchFamily="18" charset="0"/>
            </a:endParaRPr>
          </a:p>
        </p:txBody>
      </p:sp>
      <p:sp>
        <p:nvSpPr>
          <p:cNvPr id="16" name="TextBox 15"/>
          <p:cNvSpPr txBox="1"/>
          <p:nvPr/>
        </p:nvSpPr>
        <p:spPr>
          <a:xfrm>
            <a:off x="3632484" y="4246640"/>
            <a:ext cx="3200400" cy="584775"/>
          </a:xfrm>
          <a:prstGeom prst="rect">
            <a:avLst/>
          </a:prstGeom>
          <a:noFill/>
        </p:spPr>
        <p:txBody>
          <a:bodyPr wrap="square" rtlCol="0">
            <a:spAutoFit/>
          </a:bodyPr>
          <a:lstStyle/>
          <a:p>
            <a:r>
              <a:rPr lang="en-US" sz="3200" b="1" dirty="0">
                <a:solidFill>
                  <a:schemeClr val="accent1">
                    <a:lumMod val="50000"/>
                  </a:schemeClr>
                </a:solidFill>
                <a:latin typeface="Georgia" pitchFamily="18" charset="0"/>
              </a:rPr>
              <a:t>Task Analysis</a:t>
            </a:r>
          </a:p>
        </p:txBody>
      </p:sp>
      <p:sp>
        <p:nvSpPr>
          <p:cNvPr id="17" name="Bent-Up Arrow 16"/>
          <p:cNvSpPr/>
          <p:nvPr/>
        </p:nvSpPr>
        <p:spPr bwMode="auto">
          <a:xfrm rot="10800000" flipH="1">
            <a:off x="1908175" y="916606"/>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3" name="Bent-Up Arrow 22"/>
          <p:cNvSpPr/>
          <p:nvPr/>
        </p:nvSpPr>
        <p:spPr bwMode="auto">
          <a:xfrm rot="10800000" flipH="1">
            <a:off x="3092449" y="1805022"/>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4" name="Bent-Up Arrow 23"/>
          <p:cNvSpPr/>
          <p:nvPr/>
        </p:nvSpPr>
        <p:spPr bwMode="auto">
          <a:xfrm rot="10800000" flipH="1">
            <a:off x="4303357" y="2632105"/>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5" name="Bent-Up Arrow 24"/>
          <p:cNvSpPr/>
          <p:nvPr/>
        </p:nvSpPr>
        <p:spPr bwMode="auto">
          <a:xfrm rot="10800000" flipH="1">
            <a:off x="5489811" y="3496316"/>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6" name="Bent-Up Arrow 25"/>
          <p:cNvSpPr/>
          <p:nvPr/>
        </p:nvSpPr>
        <p:spPr bwMode="auto">
          <a:xfrm rot="10800000" flipH="1">
            <a:off x="6959600" y="4568993"/>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
        <p:nvSpPr>
          <p:cNvPr id="27" name="Bent-Up Arrow 26"/>
          <p:cNvSpPr/>
          <p:nvPr/>
        </p:nvSpPr>
        <p:spPr bwMode="auto">
          <a:xfrm rot="10800000" flipH="1">
            <a:off x="8112031" y="5465338"/>
            <a:ext cx="571501" cy="524844"/>
          </a:xfrm>
          <a:prstGeom prst="bentUpArrow">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867905633"/>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3.staticflickr.com/2609/3926783052_a210dbf07e_b.jpg"/>
          <p:cNvPicPr>
            <a:picLocks noChangeAspect="1" noChangeArrowheads="1"/>
          </p:cNvPicPr>
          <p:nvPr/>
        </p:nvPicPr>
        <p:blipFill rotWithShape="1">
          <a:blip r:embed="rId3">
            <a:extLst>
              <a:ext uri="{28A0092B-C50C-407E-A947-70E740481C1C}">
                <a14:useLocalDpi xmlns:a14="http://schemas.microsoft.com/office/drawing/2010/main" val="0"/>
              </a:ext>
            </a:extLst>
          </a:blip>
          <a:srcRect t="5767" r="6909"/>
          <a:stretch/>
        </p:blipFill>
        <p:spPr bwMode="auto">
          <a:xfrm>
            <a:off x="0" y="0"/>
            <a:ext cx="13004800" cy="881906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82600" y="-6350"/>
            <a:ext cx="5699125" cy="9054010"/>
          </a:xfrm>
          <a:solidFill>
            <a:schemeClr val="tx1">
              <a:alpha val="62000"/>
            </a:schemeClr>
          </a:solidFill>
        </p:spPr>
        <p:txBody>
          <a:bodyPr lIns="116037" tIns="58019" rIns="116037" bIns="58019"/>
          <a:lstStyle/>
          <a:p>
            <a:pPr marL="0" indent="0">
              <a:lnSpc>
                <a:spcPct val="100000"/>
              </a:lnSpc>
              <a:buNone/>
            </a:pPr>
            <a:endParaRPr lang="en-US" sz="3200" dirty="0" smtClean="0">
              <a:solidFill>
                <a:schemeClr val="bg1"/>
              </a:solidFill>
            </a:endParaRPr>
          </a:p>
          <a:p>
            <a:pPr marL="0" indent="0">
              <a:lnSpc>
                <a:spcPct val="100000"/>
              </a:lnSpc>
              <a:buNone/>
            </a:pPr>
            <a:r>
              <a:rPr lang="en-US" sz="3200" b="1" dirty="0" smtClean="0">
                <a:solidFill>
                  <a:schemeClr val="bg1"/>
                </a:solidFill>
              </a:rPr>
              <a:t>Task analysis</a:t>
            </a:r>
          </a:p>
          <a:p>
            <a:pPr marL="0" indent="0">
              <a:lnSpc>
                <a:spcPct val="100000"/>
              </a:lnSpc>
              <a:buNone/>
            </a:pPr>
            <a:endParaRPr lang="en-US" sz="3200" dirty="0">
              <a:solidFill>
                <a:schemeClr val="bg1"/>
              </a:solidFill>
            </a:endParaRPr>
          </a:p>
          <a:p>
            <a:pPr marL="0" indent="0">
              <a:lnSpc>
                <a:spcPct val="100000"/>
              </a:lnSpc>
              <a:buNone/>
            </a:pPr>
            <a:r>
              <a:rPr lang="en-US" sz="3200" dirty="0" smtClean="0">
                <a:solidFill>
                  <a:schemeClr val="bg1"/>
                </a:solidFill>
              </a:rPr>
              <a:t>Can be used to </a:t>
            </a:r>
          </a:p>
          <a:p>
            <a:pPr lvl="1">
              <a:lnSpc>
                <a:spcPct val="100000"/>
              </a:lnSpc>
            </a:pPr>
            <a:r>
              <a:rPr lang="en-US" sz="3200" dirty="0" smtClean="0">
                <a:solidFill>
                  <a:schemeClr val="bg1"/>
                </a:solidFill>
              </a:rPr>
              <a:t>Understand current behavior</a:t>
            </a:r>
          </a:p>
          <a:p>
            <a:pPr lvl="1">
              <a:lnSpc>
                <a:spcPct val="100000"/>
              </a:lnSpc>
            </a:pPr>
            <a:r>
              <a:rPr lang="en-US" sz="3200" dirty="0" smtClean="0">
                <a:solidFill>
                  <a:schemeClr val="bg1"/>
                </a:solidFill>
              </a:rPr>
              <a:t>Optimize current behavior</a:t>
            </a:r>
          </a:p>
          <a:p>
            <a:pPr lvl="1">
              <a:lnSpc>
                <a:spcPct val="100000"/>
              </a:lnSpc>
            </a:pPr>
            <a:r>
              <a:rPr lang="en-US" sz="3200" dirty="0" smtClean="0">
                <a:solidFill>
                  <a:schemeClr val="bg1"/>
                </a:solidFill>
              </a:rPr>
              <a:t>Design for new behavior</a:t>
            </a:r>
          </a:p>
          <a:p>
            <a:pPr marL="203200" lvl="1" indent="0">
              <a:lnSpc>
                <a:spcPct val="100000"/>
              </a:lnSpc>
              <a:buNone/>
            </a:pPr>
            <a:endParaRPr lang="en-US" sz="3200" dirty="0">
              <a:solidFill>
                <a:schemeClr val="bg1"/>
              </a:solidFill>
            </a:endParaRPr>
          </a:p>
          <a:p>
            <a:pPr marL="203200" lvl="1" indent="0">
              <a:lnSpc>
                <a:spcPct val="100000"/>
              </a:lnSpc>
              <a:buNone/>
            </a:pPr>
            <a:r>
              <a:rPr lang="en-US" sz="3200" dirty="0" smtClean="0">
                <a:solidFill>
                  <a:schemeClr val="bg1"/>
                </a:solidFill>
              </a:rPr>
              <a:t>In Designing you</a:t>
            </a:r>
            <a:endParaRPr lang="en-US" sz="3200" dirty="0">
              <a:solidFill>
                <a:schemeClr val="bg1"/>
              </a:solidFill>
            </a:endParaRPr>
          </a:p>
          <a:p>
            <a:pPr lvl="1">
              <a:lnSpc>
                <a:spcPct val="100000"/>
              </a:lnSpc>
            </a:pPr>
            <a:r>
              <a:rPr lang="en-US" sz="3200" dirty="0">
                <a:solidFill>
                  <a:schemeClr val="bg1"/>
                </a:solidFill>
              </a:rPr>
              <a:t>Break down a story into discrete tasks</a:t>
            </a:r>
          </a:p>
          <a:p>
            <a:pPr lvl="1">
              <a:lnSpc>
                <a:spcPct val="100000"/>
              </a:lnSpc>
            </a:pPr>
            <a:r>
              <a:rPr lang="en-US" sz="3200" dirty="0">
                <a:solidFill>
                  <a:schemeClr val="bg1"/>
                </a:solidFill>
              </a:rPr>
              <a:t>Identify branching decision points</a:t>
            </a:r>
          </a:p>
          <a:p>
            <a:pPr lvl="1">
              <a:lnSpc>
                <a:spcPct val="100000"/>
              </a:lnSpc>
            </a:pPr>
            <a:endParaRPr lang="en-US" sz="3200" dirty="0">
              <a:solidFill>
                <a:schemeClr val="bg1"/>
              </a:solidFill>
            </a:endParaRPr>
          </a:p>
        </p:txBody>
      </p:sp>
    </p:spTree>
    <p:extLst>
      <p:ext uri="{BB962C8B-B14F-4D97-AF65-F5344CB8AC3E}">
        <p14:creationId xmlns:p14="http://schemas.microsoft.com/office/powerpoint/2010/main" val="3611522707"/>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Task Analysis </a:t>
            </a:r>
            <a:r>
              <a:rPr lang="en-US" dirty="0"/>
              <a:t>d</a:t>
            </a:r>
            <a:r>
              <a:rPr lang="en-US" dirty="0" smtClean="0"/>
              <a:t>uring </a:t>
            </a:r>
            <a:r>
              <a:rPr lang="en-US" dirty="0"/>
              <a:t>R</a:t>
            </a:r>
            <a:r>
              <a:rPr lang="en-US" dirty="0" smtClean="0"/>
              <a:t>esearch</a:t>
            </a:r>
            <a:endParaRPr lang="en-US" dirty="0"/>
          </a:p>
        </p:txBody>
      </p:sp>
      <p:sp>
        <p:nvSpPr>
          <p:cNvPr id="6" name="Content Placeholder 5"/>
          <p:cNvSpPr>
            <a:spLocks noGrp="1"/>
          </p:cNvSpPr>
          <p:nvPr>
            <p:ph idx="1"/>
          </p:nvPr>
        </p:nvSpPr>
        <p:spPr/>
        <p:txBody>
          <a:bodyPr/>
          <a:lstStyle/>
          <a:p>
            <a:pPr>
              <a:lnSpc>
                <a:spcPct val="150000"/>
              </a:lnSpc>
            </a:pPr>
            <a:r>
              <a:rPr lang="en-US" sz="2000" dirty="0"/>
              <a:t> Why the user is performing the task (that is, the underlying goal)</a:t>
            </a:r>
          </a:p>
          <a:p>
            <a:pPr>
              <a:lnSpc>
                <a:spcPct val="150000"/>
              </a:lnSpc>
            </a:pPr>
            <a:r>
              <a:rPr lang="en-US" sz="2000" dirty="0"/>
              <a:t> Frequency and importance of the task</a:t>
            </a:r>
          </a:p>
          <a:p>
            <a:pPr>
              <a:lnSpc>
                <a:spcPct val="150000"/>
              </a:lnSpc>
            </a:pPr>
            <a:r>
              <a:rPr lang="en-US" sz="2000" dirty="0"/>
              <a:t> Cues — what initiates or prompts the execution of the task</a:t>
            </a:r>
          </a:p>
          <a:p>
            <a:pPr>
              <a:lnSpc>
                <a:spcPct val="150000"/>
              </a:lnSpc>
            </a:pPr>
            <a:r>
              <a:rPr lang="en-US" sz="2000" dirty="0"/>
              <a:t> Dependencies — what must be in place to perform the task, as well as what is</a:t>
            </a:r>
          </a:p>
          <a:p>
            <a:pPr>
              <a:lnSpc>
                <a:spcPct val="150000"/>
              </a:lnSpc>
            </a:pPr>
            <a:r>
              <a:rPr lang="en-US" sz="2000" dirty="0"/>
              <a:t>dependent on the completion of the task</a:t>
            </a:r>
          </a:p>
          <a:p>
            <a:pPr>
              <a:lnSpc>
                <a:spcPct val="150000"/>
              </a:lnSpc>
            </a:pPr>
            <a:r>
              <a:rPr lang="en-US" sz="2000" dirty="0"/>
              <a:t> People who are involved and their roles and responsibilities</a:t>
            </a:r>
          </a:p>
          <a:p>
            <a:pPr>
              <a:lnSpc>
                <a:spcPct val="150000"/>
              </a:lnSpc>
            </a:pPr>
            <a:r>
              <a:rPr lang="en-US" sz="2000" dirty="0"/>
              <a:t> Specific actions that are performed</a:t>
            </a:r>
          </a:p>
          <a:p>
            <a:pPr>
              <a:lnSpc>
                <a:spcPct val="150000"/>
              </a:lnSpc>
            </a:pPr>
            <a:r>
              <a:rPr lang="en-US" sz="2000" dirty="0"/>
              <a:t> Decisions that are </a:t>
            </a:r>
            <a:r>
              <a:rPr lang="en-US" sz="2000" dirty="0" smtClean="0"/>
              <a:t>made</a:t>
            </a:r>
          </a:p>
          <a:p>
            <a:pPr>
              <a:lnSpc>
                <a:spcPct val="150000"/>
              </a:lnSpc>
            </a:pPr>
            <a:r>
              <a:rPr lang="en-US" sz="2000" dirty="0"/>
              <a:t> Information that is used to support decisions</a:t>
            </a:r>
          </a:p>
          <a:p>
            <a:pPr>
              <a:lnSpc>
                <a:spcPct val="150000"/>
              </a:lnSpc>
            </a:pPr>
            <a:r>
              <a:rPr lang="en-US" sz="2000" dirty="0"/>
              <a:t> What goes wrong — errors and exception cases</a:t>
            </a:r>
          </a:p>
          <a:p>
            <a:pPr>
              <a:lnSpc>
                <a:spcPct val="150000"/>
              </a:lnSpc>
            </a:pPr>
            <a:r>
              <a:rPr lang="en-US" sz="2000" dirty="0"/>
              <a:t> How errors and exceptions are corrected</a:t>
            </a:r>
          </a:p>
        </p:txBody>
      </p:sp>
      <p:sp>
        <p:nvSpPr>
          <p:cNvPr id="7" name="Text Placeholder 6"/>
          <p:cNvSpPr>
            <a:spLocks noGrp="1"/>
          </p:cNvSpPr>
          <p:nvPr>
            <p:ph type="body" sz="half" idx="2"/>
          </p:nvPr>
        </p:nvSpPr>
        <p:spPr/>
        <p:txBody>
          <a:bodyPr/>
          <a:lstStyle/>
          <a:p>
            <a:endParaRPr lang="en-US"/>
          </a:p>
        </p:txBody>
      </p:sp>
      <p:pic>
        <p:nvPicPr>
          <p:cNvPr id="23554" name="Picture 2" descr="http://farm4.staticflickr.com/3533/3873932453_d25ec2ca2c_z.jpg?z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030" y="1593850"/>
            <a:ext cx="4114800" cy="5396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559251"/>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randazza.files.wordpress.com/2009/04/flowchart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1" y="-14752"/>
            <a:ext cx="8571917" cy="934480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anus_bur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8720" y="567973"/>
            <a:ext cx="2086187" cy="17647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536854" y="3083278"/>
            <a:ext cx="2628053" cy="2702494"/>
          </a:xfrm>
          <a:prstGeom prst="rect">
            <a:avLst/>
          </a:prstGeom>
          <a:noFill/>
        </p:spPr>
        <p:txBody>
          <a:bodyPr wrap="square" lIns="116037" tIns="58019" rIns="116037" bIns="58019" rtlCol="0">
            <a:spAutoFit/>
          </a:bodyPr>
          <a:lstStyle/>
          <a:p>
            <a:pPr algn="l"/>
            <a:r>
              <a:rPr lang="en-US" sz="2800" dirty="0" smtClean="0"/>
              <a:t>From a McDonald’s  patent application on sandwich making</a:t>
            </a:r>
            <a:endParaRPr lang="en-US" sz="2800" dirty="0"/>
          </a:p>
        </p:txBody>
      </p:sp>
    </p:spTree>
    <p:extLst>
      <p:ext uri="{BB962C8B-B14F-4D97-AF65-F5344CB8AC3E}">
        <p14:creationId xmlns:p14="http://schemas.microsoft.com/office/powerpoint/2010/main" val="2278379863"/>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randazza.files.wordpress.com/2009/04/flowchart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753"/>
            <a:ext cx="12530667" cy="7349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171959"/>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Task Analysis</a:t>
            </a:r>
            <a:endParaRPr lang="en-US" dirty="0"/>
          </a:p>
        </p:txBody>
      </p:sp>
      <p:sp>
        <p:nvSpPr>
          <p:cNvPr id="4" name="Text Placeholder 3"/>
          <p:cNvSpPr>
            <a:spLocks noGrp="1"/>
          </p:cNvSpPr>
          <p:nvPr>
            <p:ph type="body" idx="1"/>
          </p:nvPr>
        </p:nvSpPr>
        <p:spPr/>
        <p:txBody>
          <a:bodyPr/>
          <a:lstStyle/>
          <a:p>
            <a:r>
              <a:rPr lang="en-US" dirty="0" smtClean="0"/>
              <a:t>How to Design</a:t>
            </a:r>
            <a:endParaRPr lang="en-US" dirty="0"/>
          </a:p>
        </p:txBody>
      </p:sp>
    </p:spTree>
    <p:extLst>
      <p:ext uri="{BB962C8B-B14F-4D97-AF65-F5344CB8AC3E}">
        <p14:creationId xmlns:p14="http://schemas.microsoft.com/office/powerpoint/2010/main" val="272513308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3222" y="670052"/>
            <a:ext cx="3581400" cy="5509200"/>
          </a:xfrm>
          <a:prstGeom prst="rect">
            <a:avLst/>
          </a:prstGeom>
        </p:spPr>
        <p:txBody>
          <a:bodyPr wrap="square">
            <a:spAutoFit/>
          </a:bodyPr>
          <a:lstStyle/>
          <a:p>
            <a:r>
              <a:rPr lang="en-GB" sz="3200" b="1" dirty="0">
                <a:solidFill>
                  <a:schemeClr val="tx1"/>
                </a:solidFill>
                <a:latin typeface="Georgia" pitchFamily="18" charset="0"/>
                <a:ea typeface="+mn-ea"/>
                <a:cs typeface="+mn-cs"/>
                <a:sym typeface="News706 BT" charset="0"/>
              </a:rPr>
              <a:t>Our most effective interaction design tool is developing a precise description of our user and what he/she wishes to accomplish </a:t>
            </a:r>
          </a:p>
        </p:txBody>
      </p:sp>
      <p:pic>
        <p:nvPicPr>
          <p:cNvPr id="2050" name="Picture 2" descr="AlanCoop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8644" y="773434"/>
            <a:ext cx="3738105" cy="470661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2159000" y="6394450"/>
            <a:ext cx="9601200" cy="838200"/>
          </a:xfrm>
          <a:prstGeom prst="rect">
            <a:avLst/>
          </a:prstGeom>
          <a:solidFill>
            <a:schemeClr val="bg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 name="Picture 4"/>
          <p:cNvPicPr>
            <a:picLocks noChangeAspect="1"/>
          </p:cNvPicPr>
          <p:nvPr/>
        </p:nvPicPr>
        <p:blipFill>
          <a:blip r:embed="rId3"/>
          <a:stretch>
            <a:fillRect/>
          </a:stretch>
        </p:blipFill>
        <p:spPr>
          <a:xfrm>
            <a:off x="177800" y="679450"/>
            <a:ext cx="3581400" cy="5041835"/>
          </a:xfrm>
          <a:prstGeom prst="rect">
            <a:avLst/>
          </a:prstGeom>
        </p:spPr>
      </p:pic>
    </p:spTree>
    <p:extLst>
      <p:ext uri="{BB962C8B-B14F-4D97-AF65-F5344CB8AC3E}">
        <p14:creationId xmlns:p14="http://schemas.microsoft.com/office/powerpoint/2010/main" val="333475209"/>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Highlight </a:t>
            </a:r>
            <a:r>
              <a:rPr lang="en-US" dirty="0" err="1" smtClean="0"/>
              <a:t>youR</a:t>
            </a:r>
            <a:r>
              <a:rPr lang="en-US" dirty="0" smtClean="0"/>
              <a:t> verbs</a:t>
            </a:r>
            <a:endParaRPr lang="en-US"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814773809"/>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700232"/>
            <a:ext cx="5313689" cy="501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35000" y="5861050"/>
            <a:ext cx="4267200" cy="400110"/>
          </a:xfrm>
          <a:prstGeom prst="rect">
            <a:avLst/>
          </a:prstGeom>
          <a:noFill/>
        </p:spPr>
        <p:txBody>
          <a:bodyPr wrap="square" rtlCol="0">
            <a:spAutoFit/>
          </a:bodyPr>
          <a:lstStyle/>
          <a:p>
            <a:r>
              <a:rPr lang="en-US" sz="2000" dirty="0" smtClean="0"/>
              <a:t>Persona: Michael</a:t>
            </a:r>
            <a:endParaRPr lang="en-US" sz="2000" dirty="0"/>
          </a:p>
        </p:txBody>
      </p:sp>
      <p:sp>
        <p:nvSpPr>
          <p:cNvPr id="4" name="TextBox 3"/>
          <p:cNvSpPr txBox="1"/>
          <p:nvPr/>
        </p:nvSpPr>
        <p:spPr>
          <a:xfrm>
            <a:off x="254000" y="6261160"/>
            <a:ext cx="5257800" cy="523220"/>
          </a:xfrm>
          <a:prstGeom prst="rect">
            <a:avLst/>
          </a:prstGeom>
          <a:noFill/>
        </p:spPr>
        <p:txBody>
          <a:bodyPr wrap="square" rtlCol="0">
            <a:spAutoFit/>
          </a:bodyPr>
          <a:lstStyle/>
          <a:p>
            <a:pPr algn="l"/>
            <a:r>
              <a:rPr lang="en-US" sz="1400" dirty="0" smtClean="0"/>
              <a:t>From Information Architecture: Blueprints for the Web by Christina </a:t>
            </a:r>
            <a:r>
              <a:rPr lang="en-US" sz="1400" dirty="0" err="1" smtClean="0"/>
              <a:t>Wodtke</a:t>
            </a:r>
            <a:endParaRPr lang="en-US" sz="1400" dirty="0"/>
          </a:p>
        </p:txBody>
      </p:sp>
      <p:sp>
        <p:nvSpPr>
          <p:cNvPr id="10" name="TextBox 9"/>
          <p:cNvSpPr txBox="1"/>
          <p:nvPr/>
        </p:nvSpPr>
        <p:spPr>
          <a:xfrm>
            <a:off x="5892800" y="664996"/>
            <a:ext cx="6781800" cy="6186309"/>
          </a:xfrm>
          <a:prstGeom prst="rect">
            <a:avLst/>
          </a:prstGeom>
          <a:noFill/>
        </p:spPr>
        <p:txBody>
          <a:bodyPr wrap="square" rtlCol="0">
            <a:spAutoFit/>
          </a:bodyPr>
          <a:lstStyle/>
          <a:p>
            <a:pPr algn="l"/>
            <a:r>
              <a:rPr lang="en-US" sz="1800" i="1" dirty="0">
                <a:latin typeface="Georgia" pitchFamily="18" charset="0"/>
              </a:rPr>
              <a:t>Festival Planner </a:t>
            </a:r>
            <a:r>
              <a:rPr lang="en-US" sz="1800" b="1" i="1" dirty="0">
                <a:latin typeface="Georgia" pitchFamily="18" charset="0"/>
              </a:rPr>
              <a:t>asks</a:t>
            </a:r>
            <a:r>
              <a:rPr lang="en-US" sz="1800" i="1" dirty="0">
                <a:latin typeface="Georgia" pitchFamily="18" charset="0"/>
              </a:rPr>
              <a:t> Michael if he’s interested in any particular directors or </a:t>
            </a:r>
            <a:r>
              <a:rPr lang="en-US" sz="1800" i="1" dirty="0" smtClean="0">
                <a:latin typeface="Georgia" pitchFamily="18" charset="0"/>
              </a:rPr>
              <a:t>actors. Michael </a:t>
            </a:r>
            <a:r>
              <a:rPr lang="en-US" sz="1800" b="1" i="1" dirty="0">
                <a:latin typeface="Georgia" pitchFamily="18" charset="0"/>
              </a:rPr>
              <a:t>indicates people </a:t>
            </a:r>
            <a:r>
              <a:rPr lang="en-US" sz="1800" i="1" dirty="0">
                <a:latin typeface="Georgia" pitchFamily="18" charset="0"/>
              </a:rPr>
              <a:t>he thinks have promise. He notices some names he </a:t>
            </a:r>
            <a:r>
              <a:rPr lang="en-US" sz="1800" i="1" dirty="0" smtClean="0">
                <a:latin typeface="Georgia" pitchFamily="18" charset="0"/>
              </a:rPr>
              <a:t>doesn’t know </a:t>
            </a:r>
            <a:r>
              <a:rPr lang="en-US" sz="1800" i="1" dirty="0">
                <a:latin typeface="Georgia" pitchFamily="18" charset="0"/>
              </a:rPr>
              <a:t>and </a:t>
            </a:r>
            <a:r>
              <a:rPr lang="en-US" sz="1800" b="1" i="1" dirty="0">
                <a:latin typeface="Georgia" pitchFamily="18" charset="0"/>
              </a:rPr>
              <a:t>reads short bios </a:t>
            </a:r>
            <a:r>
              <a:rPr lang="en-US" sz="1800" i="1" dirty="0">
                <a:latin typeface="Georgia" pitchFamily="18" charset="0"/>
              </a:rPr>
              <a:t>of them. He </a:t>
            </a:r>
            <a:r>
              <a:rPr lang="en-US" sz="1800" b="1" i="1" dirty="0">
                <a:latin typeface="Georgia" pitchFamily="18" charset="0"/>
              </a:rPr>
              <a:t>adds</a:t>
            </a:r>
            <a:r>
              <a:rPr lang="en-US" sz="1800" i="1" dirty="0">
                <a:latin typeface="Georgia" pitchFamily="18" charset="0"/>
              </a:rPr>
              <a:t> a couple to watch. He notices </a:t>
            </a:r>
            <a:r>
              <a:rPr lang="en-US" sz="1800" b="1" i="1" dirty="0">
                <a:latin typeface="Georgia" pitchFamily="18" charset="0"/>
              </a:rPr>
              <a:t>he can </a:t>
            </a:r>
            <a:r>
              <a:rPr lang="en-US" sz="1800" b="1" i="1" dirty="0" smtClean="0">
                <a:latin typeface="Georgia" pitchFamily="18" charset="0"/>
              </a:rPr>
              <a:t>save </a:t>
            </a:r>
            <a:r>
              <a:rPr lang="en-US" sz="1800" i="1" dirty="0" smtClean="0">
                <a:latin typeface="Georgia" pitchFamily="18" charset="0"/>
              </a:rPr>
              <a:t>this </a:t>
            </a:r>
            <a:r>
              <a:rPr lang="en-US" sz="1800" i="1" dirty="0">
                <a:latin typeface="Georgia" pitchFamily="18" charset="0"/>
              </a:rPr>
              <a:t>information by simply </a:t>
            </a:r>
            <a:r>
              <a:rPr lang="en-US" sz="1800" b="1" i="1" dirty="0">
                <a:latin typeface="Georgia" pitchFamily="18" charset="0"/>
              </a:rPr>
              <a:t>adding his email address and a password</a:t>
            </a:r>
            <a:r>
              <a:rPr lang="en-US" sz="1800" i="1" dirty="0">
                <a:latin typeface="Georgia" pitchFamily="18" charset="0"/>
              </a:rPr>
              <a:t>. He decides </a:t>
            </a:r>
            <a:r>
              <a:rPr lang="en-US" sz="1800" i="1" dirty="0" smtClean="0">
                <a:latin typeface="Georgia" pitchFamily="18" charset="0"/>
              </a:rPr>
              <a:t>he really </a:t>
            </a:r>
            <a:r>
              <a:rPr lang="en-US" sz="1800" i="1" dirty="0">
                <a:latin typeface="Georgia" pitchFamily="18" charset="0"/>
              </a:rPr>
              <a:t>ought to because he’s put in a bit of effort at this point. He’s pleased it didn’t </a:t>
            </a:r>
            <a:r>
              <a:rPr lang="en-US" sz="1800" i="1" dirty="0" smtClean="0">
                <a:latin typeface="Georgia" pitchFamily="18" charset="0"/>
              </a:rPr>
              <a:t>ask him </a:t>
            </a:r>
            <a:r>
              <a:rPr lang="en-US" sz="1800" i="1" dirty="0">
                <a:latin typeface="Georgia" pitchFamily="18" charset="0"/>
              </a:rPr>
              <a:t>for any more personal information; he gets so tired of typing in this and that </a:t>
            </a:r>
            <a:r>
              <a:rPr lang="en-US" sz="1800" i="1" dirty="0" smtClean="0">
                <a:latin typeface="Georgia" pitchFamily="18" charset="0"/>
              </a:rPr>
              <a:t>for registration </a:t>
            </a:r>
            <a:r>
              <a:rPr lang="en-US" sz="1800" i="1" dirty="0">
                <a:latin typeface="Georgia" pitchFamily="18" charset="0"/>
              </a:rPr>
              <a:t>on every site </a:t>
            </a:r>
            <a:r>
              <a:rPr lang="en-US" sz="1800" i="1" dirty="0" smtClean="0">
                <a:latin typeface="Georgia" pitchFamily="18" charset="0"/>
              </a:rPr>
              <a:t>he comes across. Festival </a:t>
            </a:r>
            <a:r>
              <a:rPr lang="en-US" sz="1800" i="1" dirty="0">
                <a:latin typeface="Georgia" pitchFamily="18" charset="0"/>
              </a:rPr>
              <a:t>Planner </a:t>
            </a:r>
            <a:r>
              <a:rPr lang="en-US" sz="1800" b="1" i="1" dirty="0">
                <a:latin typeface="Georgia" pitchFamily="18" charset="0"/>
              </a:rPr>
              <a:t>next asks him </a:t>
            </a:r>
            <a:r>
              <a:rPr lang="en-US" sz="1800" i="1" dirty="0">
                <a:latin typeface="Georgia" pitchFamily="18" charset="0"/>
              </a:rPr>
              <a:t>if he’s interested in any particular </a:t>
            </a:r>
            <a:r>
              <a:rPr lang="en-US" sz="1800" i="1" dirty="0" smtClean="0">
                <a:latin typeface="Georgia" pitchFamily="18" charset="0"/>
              </a:rPr>
              <a:t>genre of film </a:t>
            </a:r>
            <a:r>
              <a:rPr lang="en-US" sz="1800" i="1" dirty="0">
                <a:latin typeface="Georgia" pitchFamily="18" charset="0"/>
              </a:rPr>
              <a:t>and </a:t>
            </a:r>
            <a:r>
              <a:rPr lang="en-US" sz="1800" i="1" dirty="0" smtClean="0">
                <a:latin typeface="Georgia" pitchFamily="18" charset="0"/>
              </a:rPr>
              <a:t>if he’s </a:t>
            </a:r>
            <a:r>
              <a:rPr lang="en-US" sz="1800" i="1" dirty="0">
                <a:latin typeface="Georgia" pitchFamily="18" charset="0"/>
              </a:rPr>
              <a:t>traveling for business, pleasure, or both. The </a:t>
            </a:r>
            <a:r>
              <a:rPr lang="en-US" sz="1800" i="1" dirty="0" smtClean="0">
                <a:latin typeface="Georgia" pitchFamily="18" charset="0"/>
              </a:rPr>
              <a:t>Planner </a:t>
            </a:r>
            <a:r>
              <a:rPr lang="en-US" sz="1800" b="1" i="1" dirty="0" smtClean="0">
                <a:latin typeface="Georgia" pitchFamily="18" charset="0"/>
              </a:rPr>
              <a:t>asks </a:t>
            </a:r>
            <a:r>
              <a:rPr lang="en-US" sz="1800" b="1" i="1" dirty="0">
                <a:latin typeface="Georgia" pitchFamily="18" charset="0"/>
              </a:rPr>
              <a:t>him </a:t>
            </a:r>
            <a:r>
              <a:rPr lang="en-US" sz="1800" i="1" dirty="0">
                <a:latin typeface="Georgia" pitchFamily="18" charset="0"/>
              </a:rPr>
              <a:t>if he’s </a:t>
            </a:r>
            <a:r>
              <a:rPr lang="en-US" sz="1800" i="1" dirty="0" smtClean="0">
                <a:latin typeface="Georgia" pitchFamily="18" charset="0"/>
              </a:rPr>
              <a:t>interested only </a:t>
            </a:r>
            <a:r>
              <a:rPr lang="en-US" sz="1800" i="1" dirty="0">
                <a:latin typeface="Georgia" pitchFamily="18" charset="0"/>
              </a:rPr>
              <a:t>in </a:t>
            </a:r>
            <a:r>
              <a:rPr lang="en-US" sz="1800" i="1" dirty="0" smtClean="0">
                <a:latin typeface="Georgia" pitchFamily="18" charset="0"/>
              </a:rPr>
              <a:t>films </a:t>
            </a:r>
            <a:r>
              <a:rPr lang="en-US" sz="1800" i="1" dirty="0">
                <a:latin typeface="Georgia" pitchFamily="18" charset="0"/>
              </a:rPr>
              <a:t>that haven’t been signed to </a:t>
            </a:r>
            <a:r>
              <a:rPr lang="en-US" sz="1800" i="1" dirty="0" smtClean="0">
                <a:latin typeface="Georgia" pitchFamily="18" charset="0"/>
              </a:rPr>
              <a:t>a distributor</a:t>
            </a:r>
            <a:r>
              <a:rPr lang="en-US" sz="1800" i="1" dirty="0">
                <a:latin typeface="Georgia" pitchFamily="18" charset="0"/>
              </a:rPr>
              <a:t>, or if he’s interested in all </a:t>
            </a:r>
            <a:r>
              <a:rPr lang="en-US" sz="1800" i="1" dirty="0" smtClean="0">
                <a:latin typeface="Georgia" pitchFamily="18" charset="0"/>
              </a:rPr>
              <a:t>films</a:t>
            </a:r>
            <a:r>
              <a:rPr lang="en-US" sz="1800" i="1" dirty="0">
                <a:latin typeface="Georgia" pitchFamily="18" charset="0"/>
              </a:rPr>
              <a:t>. </a:t>
            </a:r>
            <a:r>
              <a:rPr lang="en-US" sz="1800" i="1" dirty="0" smtClean="0">
                <a:latin typeface="Georgia" pitchFamily="18" charset="0"/>
              </a:rPr>
              <a:t>He </a:t>
            </a:r>
            <a:r>
              <a:rPr lang="en-US" sz="1800" b="1" i="1" dirty="0" smtClean="0">
                <a:latin typeface="Georgia" pitchFamily="18" charset="0"/>
              </a:rPr>
              <a:t>indicates</a:t>
            </a:r>
            <a:r>
              <a:rPr lang="en-US" sz="1800" i="1" dirty="0" smtClean="0">
                <a:latin typeface="Georgia" pitchFamily="18" charset="0"/>
              </a:rPr>
              <a:t> </a:t>
            </a:r>
            <a:r>
              <a:rPr lang="en-US" sz="1800" i="1" dirty="0">
                <a:latin typeface="Georgia" pitchFamily="18" charset="0"/>
              </a:rPr>
              <a:t>that he’s interested only in unsigned </a:t>
            </a:r>
            <a:r>
              <a:rPr lang="en-US" sz="1800" i="1" dirty="0" smtClean="0">
                <a:latin typeface="Georgia" pitchFamily="18" charset="0"/>
              </a:rPr>
              <a:t>films</a:t>
            </a:r>
            <a:r>
              <a:rPr lang="en-US" sz="1800" i="1" dirty="0">
                <a:latin typeface="Georgia" pitchFamily="18" charset="0"/>
              </a:rPr>
              <a:t>. Finally, Festival Planner </a:t>
            </a:r>
            <a:r>
              <a:rPr lang="en-US" sz="1800" b="1" i="1" dirty="0">
                <a:latin typeface="Georgia" pitchFamily="18" charset="0"/>
              </a:rPr>
              <a:t>asks </a:t>
            </a:r>
            <a:r>
              <a:rPr lang="en-US" sz="1800" b="1" i="1" dirty="0" smtClean="0">
                <a:latin typeface="Georgia" pitchFamily="18" charset="0"/>
              </a:rPr>
              <a:t>him </a:t>
            </a:r>
            <a:r>
              <a:rPr lang="en-US" sz="1800" i="1" dirty="0" smtClean="0">
                <a:latin typeface="Georgia" pitchFamily="18" charset="0"/>
              </a:rPr>
              <a:t>if </a:t>
            </a:r>
            <a:r>
              <a:rPr lang="en-US" sz="1800" i="1" dirty="0">
                <a:latin typeface="Georgia" pitchFamily="18" charset="0"/>
              </a:rPr>
              <a:t>he’s willing to see overlapping </a:t>
            </a:r>
            <a:r>
              <a:rPr lang="en-US" sz="1800" i="1" dirty="0" smtClean="0">
                <a:latin typeface="Georgia" pitchFamily="18" charset="0"/>
              </a:rPr>
              <a:t>films</a:t>
            </a:r>
            <a:r>
              <a:rPr lang="en-US" sz="1800" i="1" dirty="0">
                <a:latin typeface="Georgia" pitchFamily="18" charset="0"/>
              </a:rPr>
              <a:t>, or if he wants the planner </a:t>
            </a:r>
            <a:r>
              <a:rPr lang="en-US" sz="1800" i="1" dirty="0" smtClean="0">
                <a:latin typeface="Georgia" pitchFamily="18" charset="0"/>
              </a:rPr>
              <a:t>to make </a:t>
            </a:r>
            <a:r>
              <a:rPr lang="en-US" sz="1800" i="1" dirty="0">
                <a:latin typeface="Georgia" pitchFamily="18" charset="0"/>
              </a:rPr>
              <a:t>sure his </a:t>
            </a:r>
            <a:r>
              <a:rPr lang="en-US" sz="1800" i="1" dirty="0" smtClean="0">
                <a:latin typeface="Georgia" pitchFamily="18" charset="0"/>
              </a:rPr>
              <a:t>films dovetail</a:t>
            </a:r>
            <a:r>
              <a:rPr lang="en-US" sz="1800" i="1" dirty="0">
                <a:latin typeface="Georgia" pitchFamily="18" charset="0"/>
              </a:rPr>
              <a:t>. Michael would rather see complete </a:t>
            </a:r>
            <a:r>
              <a:rPr lang="en-US" sz="1800" i="1" dirty="0" smtClean="0">
                <a:latin typeface="Georgia" pitchFamily="18" charset="0"/>
              </a:rPr>
              <a:t>films</a:t>
            </a:r>
            <a:r>
              <a:rPr lang="en-US" sz="1800" i="1" dirty="0">
                <a:latin typeface="Georgia" pitchFamily="18" charset="0"/>
              </a:rPr>
              <a:t>, but this is a business trip. He </a:t>
            </a:r>
            <a:r>
              <a:rPr lang="en-US" sz="1800" i="1" dirty="0" smtClean="0">
                <a:latin typeface="Georgia" pitchFamily="18" charset="0"/>
              </a:rPr>
              <a:t>sighs and </a:t>
            </a:r>
            <a:r>
              <a:rPr lang="en-US" sz="1800" b="1" i="1" dirty="0">
                <a:latin typeface="Georgia" pitchFamily="18" charset="0"/>
              </a:rPr>
              <a:t>picks </a:t>
            </a:r>
            <a:r>
              <a:rPr lang="en-US" sz="1800" b="1" i="1" dirty="0" smtClean="0">
                <a:latin typeface="Georgia" pitchFamily="18" charset="0"/>
              </a:rPr>
              <a:t>overlap</a:t>
            </a:r>
            <a:r>
              <a:rPr lang="en-US" sz="1800" i="1" dirty="0" smtClean="0">
                <a:latin typeface="Georgia" pitchFamily="18" charset="0"/>
              </a:rPr>
              <a:t>. Festival </a:t>
            </a:r>
            <a:r>
              <a:rPr lang="en-US" sz="1800" i="1" dirty="0">
                <a:latin typeface="Georgia" pitchFamily="18" charset="0"/>
              </a:rPr>
              <a:t>Planner now </a:t>
            </a:r>
            <a:r>
              <a:rPr lang="en-US" sz="1800" b="1" i="1" dirty="0">
                <a:latin typeface="Georgia" pitchFamily="18" charset="0"/>
              </a:rPr>
              <a:t>gives him </a:t>
            </a:r>
            <a:r>
              <a:rPr lang="en-US" sz="1800" i="1" dirty="0">
                <a:latin typeface="Georgia" pitchFamily="18" charset="0"/>
              </a:rPr>
              <a:t>a schedule to review, with three </a:t>
            </a:r>
            <a:r>
              <a:rPr lang="en-US" sz="1800" i="1" dirty="0" smtClean="0">
                <a:latin typeface="Georgia" pitchFamily="18" charset="0"/>
              </a:rPr>
              <a:t>films </a:t>
            </a:r>
            <a:r>
              <a:rPr lang="en-US" sz="1800" i="1" dirty="0">
                <a:latin typeface="Georgia" pitchFamily="18" charset="0"/>
              </a:rPr>
              <a:t>to pick from and </a:t>
            </a:r>
            <a:r>
              <a:rPr lang="en-US" sz="1800" b="1" i="1" dirty="0" smtClean="0">
                <a:latin typeface="Georgia" pitchFamily="18" charset="0"/>
              </a:rPr>
              <a:t>an option </a:t>
            </a:r>
            <a:r>
              <a:rPr lang="en-US" sz="1800" i="1" dirty="0">
                <a:latin typeface="Georgia" pitchFamily="18" charset="0"/>
              </a:rPr>
              <a:t>to “see all for this time slot.” One </a:t>
            </a:r>
            <a:r>
              <a:rPr lang="en-US" sz="1800" i="1" dirty="0" smtClean="0">
                <a:latin typeface="Georgia" pitchFamily="18" charset="0"/>
              </a:rPr>
              <a:t>film </a:t>
            </a:r>
            <a:r>
              <a:rPr lang="en-US" sz="1800" i="1" dirty="0">
                <a:latin typeface="Georgia" pitchFamily="18" charset="0"/>
              </a:rPr>
              <a:t>for each time slot </a:t>
            </a:r>
            <a:r>
              <a:rPr lang="en-US" sz="1800" i="1" dirty="0" smtClean="0">
                <a:latin typeface="Georgia" pitchFamily="18" charset="0"/>
              </a:rPr>
              <a:t>is indicated </a:t>
            </a:r>
            <a:r>
              <a:rPr lang="en-US" sz="1800" i="1" dirty="0">
                <a:latin typeface="Georgia" pitchFamily="18" charset="0"/>
              </a:rPr>
              <a:t>as his “</a:t>
            </a:r>
            <a:r>
              <a:rPr lang="en-US" sz="1800" i="1" dirty="0" smtClean="0">
                <a:latin typeface="Georgia" pitchFamily="18" charset="0"/>
              </a:rPr>
              <a:t>best pick</a:t>
            </a:r>
            <a:r>
              <a:rPr lang="en-US" sz="1800" i="1" dirty="0">
                <a:latin typeface="Georgia" pitchFamily="18" charset="0"/>
              </a:rPr>
              <a:t>.” Each shows how well it meets his taste </a:t>
            </a:r>
            <a:r>
              <a:rPr lang="en-US" sz="1800" i="1" dirty="0" smtClean="0">
                <a:latin typeface="Georgia" pitchFamily="18" charset="0"/>
              </a:rPr>
              <a:t>and needs</a:t>
            </a:r>
            <a:r>
              <a:rPr lang="en-US" sz="1800" i="1" dirty="0">
                <a:latin typeface="Georgia" pitchFamily="18" charset="0"/>
              </a:rPr>
              <a:t>. </a:t>
            </a:r>
            <a:endParaRPr lang="en-US" sz="1800" dirty="0">
              <a:latin typeface="Georgia" pitchFamily="18" charset="0"/>
            </a:endParaRPr>
          </a:p>
        </p:txBody>
      </p:sp>
      <p:sp>
        <p:nvSpPr>
          <p:cNvPr id="2" name="Title 1"/>
          <p:cNvSpPr>
            <a:spLocks noGrp="1"/>
          </p:cNvSpPr>
          <p:nvPr>
            <p:ph type="title"/>
          </p:nvPr>
        </p:nvSpPr>
        <p:spPr/>
        <p:txBody>
          <a:bodyPr/>
          <a:lstStyle/>
          <a:p>
            <a:r>
              <a:rPr lang="en-US" dirty="0"/>
              <a:t>Scenario: Picking films to see</a:t>
            </a:r>
            <a:br>
              <a:rPr lang="en-US" dirty="0"/>
            </a:br>
            <a:endParaRPr lang="en-US" dirty="0"/>
          </a:p>
        </p:txBody>
      </p:sp>
      <p:sp>
        <p:nvSpPr>
          <p:cNvPr id="7" name="Text Placeholder 6"/>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3947671288"/>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Pull out the steps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21520350"/>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Goal: </a:t>
            </a:r>
            <a:r>
              <a:rPr lang="en-US" b="0" i="1" dirty="0"/>
              <a:t>Michael wants to quickly set up a schedule for Sundance.</a:t>
            </a:r>
            <a:endParaRPr lang="en-US" dirty="0"/>
          </a:p>
        </p:txBody>
      </p:sp>
      <p:sp>
        <p:nvSpPr>
          <p:cNvPr id="4" name="Content Placeholder 3"/>
          <p:cNvSpPr>
            <a:spLocks noGrp="1"/>
          </p:cNvSpPr>
          <p:nvPr>
            <p:ph idx="1"/>
          </p:nvPr>
        </p:nvSpPr>
        <p:spPr/>
        <p:txBody>
          <a:bodyPr/>
          <a:lstStyle/>
          <a:p>
            <a:pPr marL="0" indent="0">
              <a:lnSpc>
                <a:spcPct val="150000"/>
              </a:lnSpc>
              <a:buNone/>
            </a:pPr>
            <a:r>
              <a:rPr lang="en-US" sz="2000" dirty="0"/>
              <a:t>1. Understand how it works.</a:t>
            </a:r>
          </a:p>
          <a:p>
            <a:pPr marL="0" indent="0">
              <a:lnSpc>
                <a:spcPct val="150000"/>
              </a:lnSpc>
              <a:buNone/>
            </a:pPr>
            <a:r>
              <a:rPr lang="en-US" sz="2000" dirty="0"/>
              <a:t>2. Choose </a:t>
            </a:r>
            <a:r>
              <a:rPr lang="en-US" sz="2000" dirty="0" smtClean="0"/>
              <a:t>films </a:t>
            </a:r>
            <a:r>
              <a:rPr lang="en-US" sz="2000" dirty="0"/>
              <a:t>of interest.</a:t>
            </a:r>
          </a:p>
          <a:p>
            <a:pPr marL="0" indent="0">
              <a:lnSpc>
                <a:spcPct val="150000"/>
              </a:lnSpc>
              <a:buNone/>
            </a:pPr>
            <a:r>
              <a:rPr lang="en-US" sz="2000" dirty="0"/>
              <a:t>3. Select </a:t>
            </a:r>
            <a:r>
              <a:rPr lang="en-US" sz="2000" dirty="0" smtClean="0"/>
              <a:t>film </a:t>
            </a:r>
            <a:r>
              <a:rPr lang="en-US" sz="2000" dirty="0"/>
              <a:t>state of availability (signed, unsigned).</a:t>
            </a:r>
          </a:p>
          <a:p>
            <a:pPr marL="0" indent="0">
              <a:lnSpc>
                <a:spcPct val="150000"/>
              </a:lnSpc>
              <a:buNone/>
            </a:pPr>
            <a:r>
              <a:rPr lang="en-US" sz="2000" dirty="0"/>
              <a:t>4. Select </a:t>
            </a:r>
            <a:r>
              <a:rPr lang="en-US" sz="2000" dirty="0" smtClean="0"/>
              <a:t>film </a:t>
            </a:r>
            <a:r>
              <a:rPr lang="en-US" sz="2000" dirty="0"/>
              <a:t>scheduling (dovetail or overlap).</a:t>
            </a:r>
          </a:p>
          <a:p>
            <a:pPr marL="0" indent="0">
              <a:lnSpc>
                <a:spcPct val="150000"/>
              </a:lnSpc>
              <a:buNone/>
            </a:pPr>
            <a:r>
              <a:rPr lang="en-US" sz="2000" dirty="0"/>
              <a:t>5. View recommendation.</a:t>
            </a:r>
          </a:p>
          <a:p>
            <a:pPr marL="0" indent="0">
              <a:lnSpc>
                <a:spcPct val="150000"/>
              </a:lnSpc>
              <a:buNone/>
            </a:pPr>
            <a:r>
              <a:rPr lang="en-US" sz="2000" dirty="0"/>
              <a:t>6. Select </a:t>
            </a:r>
            <a:r>
              <a:rPr lang="en-US" sz="2000" dirty="0" smtClean="0"/>
              <a:t>films </a:t>
            </a:r>
            <a:r>
              <a:rPr lang="en-US" sz="2000" dirty="0"/>
              <a:t>of choice.</a:t>
            </a:r>
          </a:p>
          <a:p>
            <a:pPr marL="0" indent="0">
              <a:lnSpc>
                <a:spcPct val="150000"/>
              </a:lnSpc>
              <a:buNone/>
            </a:pPr>
            <a:r>
              <a:rPr lang="en-US" sz="2000" dirty="0"/>
              <a:t>7. Sign up for reports.</a:t>
            </a:r>
          </a:p>
          <a:p>
            <a:pPr marL="0" indent="0">
              <a:lnSpc>
                <a:spcPct val="150000"/>
              </a:lnSpc>
              <a:buNone/>
            </a:pPr>
            <a:r>
              <a:rPr lang="en-US" sz="2000" dirty="0"/>
              <a:t>8. Save work (available in previous steps).</a:t>
            </a:r>
          </a:p>
          <a:p>
            <a:pPr marL="0" indent="0">
              <a:lnSpc>
                <a:spcPct val="150000"/>
              </a:lnSpc>
              <a:buNone/>
            </a:pPr>
            <a:r>
              <a:rPr lang="en-US" sz="2000" dirty="0"/>
              <a:t>9. Email schedule.</a:t>
            </a:r>
          </a:p>
        </p:txBody>
      </p:sp>
      <p:sp>
        <p:nvSpPr>
          <p:cNvPr id="5" name="Text Placeholder 4"/>
          <p:cNvSpPr>
            <a:spLocks noGrp="1"/>
          </p:cNvSpPr>
          <p:nvPr>
            <p:ph type="body" sz="half" idx="2"/>
          </p:nvPr>
        </p:nvSpPr>
        <p:spPr/>
        <p:txBody>
          <a:bodyPr/>
          <a:lstStyle/>
          <a:p>
            <a:endParaRPr 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1670050"/>
            <a:ext cx="3952497"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82600" y="5430116"/>
            <a:ext cx="5257800" cy="523220"/>
          </a:xfrm>
          <a:prstGeom prst="rect">
            <a:avLst/>
          </a:prstGeom>
          <a:noFill/>
        </p:spPr>
        <p:txBody>
          <a:bodyPr wrap="square" rtlCol="0">
            <a:spAutoFit/>
          </a:bodyPr>
          <a:lstStyle/>
          <a:p>
            <a:pPr algn="l"/>
            <a:r>
              <a:rPr lang="en-US" sz="1400" dirty="0" smtClean="0"/>
              <a:t>From Information Architecture: Blueprints for the Web by Christina </a:t>
            </a:r>
            <a:r>
              <a:rPr lang="en-US" sz="1400" dirty="0" err="1" smtClean="0"/>
              <a:t>Wodtke</a:t>
            </a:r>
            <a:endParaRPr lang="en-US" sz="1400" dirty="0"/>
          </a:p>
        </p:txBody>
      </p:sp>
    </p:spTree>
    <p:extLst>
      <p:ext uri="{BB962C8B-B14F-4D97-AF65-F5344CB8AC3E}">
        <p14:creationId xmlns:p14="http://schemas.microsoft.com/office/powerpoint/2010/main" val="1664537523"/>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Goal: </a:t>
            </a:r>
            <a:r>
              <a:rPr lang="en-US" b="0" i="1" dirty="0"/>
              <a:t>Michael wants to quickly set up a schedule for Sundance.</a:t>
            </a:r>
            <a:endParaRPr lang="en-US" dirty="0"/>
          </a:p>
        </p:txBody>
      </p:sp>
      <p:sp>
        <p:nvSpPr>
          <p:cNvPr id="4" name="Content Placeholder 3"/>
          <p:cNvSpPr>
            <a:spLocks noGrp="1"/>
          </p:cNvSpPr>
          <p:nvPr>
            <p:ph idx="1"/>
          </p:nvPr>
        </p:nvSpPr>
        <p:spPr/>
        <p:txBody>
          <a:bodyPr/>
          <a:lstStyle/>
          <a:p>
            <a:pPr marL="0" indent="0">
              <a:buNone/>
            </a:pPr>
            <a:r>
              <a:rPr lang="en-US" sz="2400" dirty="0" smtClean="0"/>
              <a:t>Next: Break down into subtasks</a:t>
            </a:r>
          </a:p>
          <a:p>
            <a:pPr marL="0" indent="0">
              <a:buNone/>
            </a:pPr>
            <a:endParaRPr lang="en-US" sz="2400" dirty="0"/>
          </a:p>
          <a:p>
            <a:pPr marL="0" indent="0">
              <a:buNone/>
            </a:pPr>
            <a:r>
              <a:rPr lang="en-US" sz="2400" dirty="0" smtClean="0"/>
              <a:t>2</a:t>
            </a:r>
            <a:r>
              <a:rPr lang="en-US" sz="2400" dirty="0"/>
              <a:t>. Choose </a:t>
            </a:r>
            <a:r>
              <a:rPr lang="en-US" sz="2400" dirty="0" smtClean="0"/>
              <a:t>films </a:t>
            </a:r>
            <a:r>
              <a:rPr lang="en-US" sz="2400" dirty="0"/>
              <a:t>of interest.</a:t>
            </a:r>
          </a:p>
          <a:p>
            <a:pPr marL="203200" lvl="1" indent="0">
              <a:buNone/>
            </a:pPr>
            <a:r>
              <a:rPr lang="en-US" sz="2000" dirty="0"/>
              <a:t>a. Select directors of interest.</a:t>
            </a:r>
          </a:p>
          <a:p>
            <a:pPr marL="203200" lvl="1" indent="0">
              <a:buNone/>
            </a:pPr>
            <a:r>
              <a:rPr lang="en-US" sz="2000" dirty="0"/>
              <a:t>b. Select actors of interest.</a:t>
            </a:r>
          </a:p>
          <a:p>
            <a:pPr marL="203200" lvl="1" indent="0">
              <a:buNone/>
            </a:pPr>
            <a:r>
              <a:rPr lang="en-US" sz="2000" dirty="0"/>
              <a:t>c. Select genres of interest.</a:t>
            </a:r>
          </a:p>
        </p:txBody>
      </p:sp>
      <p:sp>
        <p:nvSpPr>
          <p:cNvPr id="2" name="Text Placeholder 1"/>
          <p:cNvSpPr>
            <a:spLocks noGrp="1"/>
          </p:cNvSpPr>
          <p:nvPr>
            <p:ph type="body" sz="half" idx="2"/>
          </p:nvPr>
        </p:nvSpPr>
        <p:spPr/>
        <p:txBody>
          <a:bodyPr/>
          <a:lstStyle/>
          <a:p>
            <a:endParaRPr 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1670050"/>
            <a:ext cx="3952497"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13229" y="5822909"/>
            <a:ext cx="5257800" cy="523220"/>
          </a:xfrm>
          <a:prstGeom prst="rect">
            <a:avLst/>
          </a:prstGeom>
          <a:noFill/>
        </p:spPr>
        <p:txBody>
          <a:bodyPr wrap="square" rtlCol="0">
            <a:spAutoFit/>
          </a:bodyPr>
          <a:lstStyle/>
          <a:p>
            <a:pPr algn="l"/>
            <a:r>
              <a:rPr lang="en-US" sz="1400" dirty="0" smtClean="0"/>
              <a:t>From Information Architecture: Blueprints for the Web by Christina </a:t>
            </a:r>
            <a:r>
              <a:rPr lang="en-US" sz="1400" dirty="0" err="1" smtClean="0"/>
              <a:t>Wodtke</a:t>
            </a:r>
            <a:endParaRPr lang="en-US" sz="1400" dirty="0"/>
          </a:p>
        </p:txBody>
      </p:sp>
    </p:spTree>
    <p:extLst>
      <p:ext uri="{BB962C8B-B14F-4D97-AF65-F5344CB8AC3E}">
        <p14:creationId xmlns:p14="http://schemas.microsoft.com/office/powerpoint/2010/main" val="3425926148"/>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Find subtasks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2558129"/>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Goal: </a:t>
            </a:r>
            <a:r>
              <a:rPr lang="en-US" b="0" i="1" dirty="0"/>
              <a:t>Michael wants to quickly set up a schedule for Sundance.</a:t>
            </a:r>
            <a:endParaRPr lang="en-US" dirty="0"/>
          </a:p>
        </p:txBody>
      </p:sp>
      <p:sp>
        <p:nvSpPr>
          <p:cNvPr id="2" name="Content Placeholder 1"/>
          <p:cNvSpPr>
            <a:spLocks noGrp="1"/>
          </p:cNvSpPr>
          <p:nvPr>
            <p:ph idx="1"/>
          </p:nvPr>
        </p:nvSpPr>
        <p:spPr/>
        <p:txBody>
          <a:bodyPr/>
          <a:lstStyle/>
          <a:p>
            <a:endParaRPr lang="en-US"/>
          </a:p>
        </p:txBody>
      </p:sp>
      <p:sp>
        <p:nvSpPr>
          <p:cNvPr id="4" name="Text Placeholder 3"/>
          <p:cNvSpPr>
            <a:spLocks noGrp="1"/>
          </p:cNvSpPr>
          <p:nvPr>
            <p:ph type="body" sz="half" idx="2"/>
          </p:nvPr>
        </p:nvSpPr>
        <p:spPr/>
        <p:txBody>
          <a:bodyPr/>
          <a:lstStyle/>
          <a:p>
            <a:endParaRPr 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129" y="1967983"/>
            <a:ext cx="3952497"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48129" y="5711720"/>
            <a:ext cx="5257800" cy="523220"/>
          </a:xfrm>
          <a:prstGeom prst="rect">
            <a:avLst/>
          </a:prstGeom>
          <a:noFill/>
        </p:spPr>
        <p:txBody>
          <a:bodyPr wrap="square" rtlCol="0">
            <a:spAutoFit/>
          </a:bodyPr>
          <a:lstStyle/>
          <a:p>
            <a:pPr algn="l"/>
            <a:r>
              <a:rPr lang="en-US" sz="1400" dirty="0" smtClean="0"/>
              <a:t>From Information Architecture: Blueprints for the Web by Christina </a:t>
            </a:r>
            <a:r>
              <a:rPr lang="en-US" sz="1400" dirty="0" err="1" smtClean="0"/>
              <a:t>Wodtke</a:t>
            </a:r>
            <a:endParaRPr lang="en-US" sz="1400" dirty="0"/>
          </a:p>
        </p:txBody>
      </p: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7400" y="458224"/>
            <a:ext cx="3886200" cy="6753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5229905"/>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Try flowchart instead of words</a:t>
            </a:r>
            <a:endParaRPr lang="en-US"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2955387862"/>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Vocabulary</a:t>
            </a:r>
            <a:endParaRPr lang="en-US" dirty="0"/>
          </a:p>
        </p:txBody>
      </p:sp>
      <p:sp>
        <p:nvSpPr>
          <p:cNvPr id="5" name="Content Placeholder 4"/>
          <p:cNvSpPr>
            <a:spLocks noGrp="1"/>
          </p:cNvSpPr>
          <p:nvPr>
            <p:ph idx="1"/>
          </p:nvPr>
        </p:nvSpPr>
        <p:spPr/>
        <p:txBody>
          <a:bodyPr/>
          <a:lstStyle/>
          <a:p>
            <a:endParaRPr lang="en-US"/>
          </a:p>
        </p:txBody>
      </p:sp>
      <p:sp>
        <p:nvSpPr>
          <p:cNvPr id="4" name="Text Placeholder 3"/>
          <p:cNvSpPr>
            <a:spLocks noGrp="1"/>
          </p:cNvSpPr>
          <p:nvPr>
            <p:ph type="body" sz="half" idx="2"/>
          </p:nvPr>
        </p:nvSpPr>
        <p:spPr/>
        <p:txBody>
          <a:bodyPr/>
          <a:lstStyle/>
          <a:p>
            <a:r>
              <a:rPr lang="en-US" dirty="0" smtClean="0"/>
              <a:t>A simple, useful set of shapes to communicate interaction and hierarchy, used for both flows and sitemaps. </a:t>
            </a:r>
            <a:endParaRPr lang="en-US" dirty="0"/>
          </a:p>
        </p:txBody>
      </p:sp>
      <p:pic>
        <p:nvPicPr>
          <p:cNvPr id="27650" name="Picture 2" descr="illustration of these concep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9400" y="374650"/>
            <a:ext cx="56769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illustration of these concep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0400" y="3498850"/>
            <a:ext cx="207645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illustration of these concep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9800" y="3879850"/>
            <a:ext cx="4086225" cy="1685926"/>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descr="http://2011.midwestux.com/typo3temp/pics/4a2a29951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200" y="3498850"/>
            <a:ext cx="2333625" cy="29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676945"/>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30200" y="908050"/>
            <a:ext cx="2879725" cy="1238250"/>
          </a:xfrm>
          <a:prstGeom prst="rect">
            <a:avLst/>
          </a:prstGeom>
        </p:spPr>
        <p:txBody>
          <a:bodyPr/>
          <a:lstStyle/>
          <a:p>
            <a:r>
              <a:rPr lang="en-US" dirty="0" smtClean="0">
                <a:latin typeface="Georgia" panose="02040502050405020303" pitchFamily="18" charset="0"/>
              </a:rPr>
              <a:t>From Jesse James Garrett’s Reverse engineered Yahoo Mail</a:t>
            </a:r>
            <a:endParaRPr lang="en-US" dirty="0">
              <a:latin typeface="Georgia" panose="02040502050405020303" pitchFamily="18" charset="0"/>
            </a:endParaRPr>
          </a:p>
        </p:txBody>
      </p:sp>
      <p:sp>
        <p:nvSpPr>
          <p:cNvPr id="5" name="Slide Number Placeholder 4"/>
          <p:cNvSpPr>
            <a:spLocks noGrp="1"/>
          </p:cNvSpPr>
          <p:nvPr>
            <p:ph type="sldNum" sz="quarter" idx="4294967295"/>
          </p:nvPr>
        </p:nvSpPr>
        <p:spPr>
          <a:xfrm>
            <a:off x="12650788" y="736600"/>
            <a:ext cx="354012" cy="431800"/>
          </a:xfrm>
          <a:prstGeom prst="rect">
            <a:avLst/>
          </a:prstGeom>
        </p:spPr>
        <p:txBody>
          <a:bodyPr/>
          <a:lstStyle/>
          <a:p>
            <a:fld id="{FDEB8000-EEF3-6C49-9D3E-83039EBBBF5A}" type="slidenum">
              <a:rPr lang="en-US" smtClean="0"/>
              <a:pPr/>
              <a:t>99</a:t>
            </a:fld>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550" y="2749"/>
            <a:ext cx="9239250" cy="7085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012311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enda">
  <a:themeElements>
    <a:clrScheme name="Agend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genda">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gend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7011</TotalTime>
  <Pages>0</Pages>
  <Words>4891</Words>
  <Characters>0</Characters>
  <Application>Microsoft Office PowerPoint</Application>
  <PresentationFormat>Custom</PresentationFormat>
  <Lines>0</Lines>
  <Paragraphs>659</Paragraphs>
  <Slides>103</Slides>
  <Notes>44</Notes>
  <HiddenSlides>17</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103</vt:i4>
      </vt:variant>
    </vt:vector>
  </HeadingPairs>
  <TitlesOfParts>
    <vt:vector size="126" baseType="lpstr">
      <vt:lpstr>MS PGothic</vt:lpstr>
      <vt:lpstr>Aharoni</vt:lpstr>
      <vt:lpstr>Arial</vt:lpstr>
      <vt:lpstr>Arial Black</vt:lpstr>
      <vt:lpstr>Calibri</vt:lpstr>
      <vt:lpstr>Geneva</vt:lpstr>
      <vt:lpstr>Georgia</vt:lpstr>
      <vt:lpstr>Gill Sans</vt:lpstr>
      <vt:lpstr>Helvetica</vt:lpstr>
      <vt:lpstr>Helvetica-Bold</vt:lpstr>
      <vt:lpstr>Lucida Grande</vt:lpstr>
      <vt:lpstr>News706 BT</vt:lpstr>
      <vt:lpstr>PFDinTextCompPro-Bold</vt:lpstr>
      <vt:lpstr>Tahoma</vt:lpstr>
      <vt:lpstr>Times</vt:lpstr>
      <vt:lpstr>Times New Roman</vt:lpstr>
      <vt:lpstr>Trebuchet MS</vt:lpstr>
      <vt:lpstr>Verdana</vt:lpstr>
      <vt:lpstr>Wingdings 3</vt:lpstr>
      <vt:lpstr>ヒラギノ角ゴ ProN W3</vt:lpstr>
      <vt:lpstr>ヒラギノ角ゴ ProN W6</vt:lpstr>
      <vt:lpstr>Title</vt:lpstr>
      <vt:lpstr>Agenda</vt:lpstr>
      <vt:lpstr>PowerPoint Presentation</vt:lpstr>
      <vt:lpstr>PowerPoint Presentation</vt:lpstr>
      <vt:lpstr>Interaction Design is the creation of a dialogue between a person and a designed artifact - a product, service, or system.</vt:lpstr>
      <vt:lpstr>PowerPoint Presentation</vt:lpstr>
      <vt:lpstr>PowerPoint Presentation</vt:lpstr>
      <vt:lpstr>PowerPoint Presentation</vt:lpstr>
      <vt:lpstr>Personas &amp; Scenarios</vt:lpstr>
      <vt:lpstr>PowerPoint Presentation</vt:lpstr>
      <vt:lpstr>PowerPoint Presentation</vt:lpstr>
      <vt:lpstr>Why do we have them?</vt:lpstr>
      <vt:lpstr>The average user doesn’t exist.</vt:lpstr>
      <vt:lpstr>You are not the User</vt:lpstr>
      <vt:lpstr>PowerPoint Presentation</vt:lpstr>
      <vt:lpstr>Personas</vt:lpstr>
      <vt:lpstr>Personas</vt:lpstr>
      <vt:lpstr>Personas</vt:lpstr>
      <vt:lpstr>PowerPoint Presentation</vt:lpstr>
      <vt:lpstr>PowerPoint Presentation</vt:lpstr>
      <vt:lpstr>PowerPoint Presentation</vt:lpstr>
      <vt:lpstr>Personas</vt:lpstr>
      <vt:lpstr>PowerPoint Presentation</vt:lpstr>
      <vt:lpstr>PowerPoint Presentation</vt:lpstr>
      <vt:lpstr>Empathy &amp; Insight</vt:lpstr>
      <vt:lpstr>mnemonic </vt:lpstr>
      <vt:lpstr>An example</vt:lpstr>
      <vt:lpstr>PowerPoint Presentation</vt:lpstr>
      <vt:lpstr>The IKEA Effect</vt:lpstr>
      <vt:lpstr>PERSONA WORK SESSION</vt:lpstr>
      <vt:lpstr>Sarah </vt:lpstr>
      <vt:lpstr>Scott </vt:lpstr>
      <vt:lpstr>Grace </vt:lpstr>
      <vt:lpstr>Sort your findings</vt:lpstr>
      <vt:lpstr>5 minutes</vt:lpstr>
      <vt:lpstr>1 minute</vt:lpstr>
      <vt:lpstr>10 minutes group together like</vt:lpstr>
      <vt:lpstr>Share</vt:lpstr>
      <vt:lpstr>Enrich</vt:lpstr>
      <vt:lpstr>Frequency of Use</vt:lpstr>
      <vt:lpstr>Examples</vt:lpstr>
      <vt:lpstr>Capability</vt:lpstr>
      <vt:lpstr>Examples</vt:lpstr>
      <vt:lpstr>Create details</vt:lpstr>
      <vt:lpstr>PowerPoint Presentation</vt:lpstr>
      <vt:lpstr>Find well made genuine films that make a difference</vt:lpstr>
      <vt:lpstr>Keep up to date with competitive intelligence</vt:lpstr>
      <vt:lpstr>Add Name and goal</vt:lpstr>
      <vt:lpstr>Names Matter</vt:lpstr>
      <vt:lpstr>Photos of real people</vt:lpstr>
      <vt:lpstr>Choose thoughtfully</vt:lpstr>
      <vt:lpstr>Exercise: add detail</vt:lpstr>
      <vt:lpstr>Prioritize personas</vt:lpstr>
      <vt:lpstr>Prioritization of Personas is essential </vt:lpstr>
      <vt:lpstr>PowerPoint Presentation</vt:lpstr>
      <vt:lpstr>Tips and tricks</vt:lpstr>
      <vt:lpstr>Sanity Check</vt:lpstr>
      <vt:lpstr>Are They Real?</vt:lpstr>
      <vt:lpstr>Are they Useful?</vt:lpstr>
      <vt:lpstr>Are they Too useful?</vt:lpstr>
      <vt:lpstr>Keep Alive</vt:lpstr>
      <vt:lpstr>Don’t reinvent for every project</vt:lpstr>
      <vt:lpstr>Use personas</vt:lpstr>
      <vt:lpstr>PowerPoint Presentation</vt:lpstr>
      <vt:lpstr>PowerPoint Presentation</vt:lpstr>
      <vt:lpstr>SCENAROS</vt:lpstr>
      <vt:lpstr>PowerPoint Presentation</vt:lpstr>
      <vt:lpstr>Pick a persona</vt:lpstr>
      <vt:lpstr>Add business constraints in</vt:lpstr>
      <vt:lpstr>PowerPoint Presentation</vt:lpstr>
      <vt:lpstr>Adjust for frequency</vt:lpstr>
      <vt:lpstr>Daily-Use Scenarios</vt:lpstr>
      <vt:lpstr>Infrequent, Common Scenarios</vt:lpstr>
      <vt:lpstr>Necessary-Use Scenarios</vt:lpstr>
      <vt:lpstr>Edge-Case Scenario</vt:lpstr>
      <vt:lpstr>PowerPoint Presentation</vt:lpstr>
      <vt:lpstr>Exercise: Revise your scenarios</vt:lpstr>
      <vt:lpstr>Communicating Scenarios</vt:lpstr>
      <vt:lpstr>PowerPoint Presentation</vt:lpstr>
      <vt:lpstr>Storyboards</vt:lpstr>
      <vt:lpstr>Comics</vt:lpstr>
      <vt:lpstr>PowerPoint Presentation</vt:lpstr>
      <vt:lpstr>PowerPoint Presentation</vt:lpstr>
      <vt:lpstr>Share</vt:lpstr>
      <vt:lpstr>Task Analysis &amp; Use Cases</vt:lpstr>
      <vt:lpstr>PowerPoint Presentation</vt:lpstr>
      <vt:lpstr>PowerPoint Presentation</vt:lpstr>
      <vt:lpstr>Task Analysis during Research</vt:lpstr>
      <vt:lpstr>PowerPoint Presentation</vt:lpstr>
      <vt:lpstr>PowerPoint Presentation</vt:lpstr>
      <vt:lpstr>Task Analysis</vt:lpstr>
      <vt:lpstr>Highlight youR verbs</vt:lpstr>
      <vt:lpstr>Scenario: Picking films to see </vt:lpstr>
      <vt:lpstr>Pull out the steps</vt:lpstr>
      <vt:lpstr>Goal: Michael wants to quickly set up a schedule for Sundance.</vt:lpstr>
      <vt:lpstr>Goal: Michael wants to quickly set up a schedule for Sundance.</vt:lpstr>
      <vt:lpstr>Find subtasks</vt:lpstr>
      <vt:lpstr>Goal: Michael wants to quickly set up a schedule for Sundance.</vt:lpstr>
      <vt:lpstr>Try flowchart instead of words</vt:lpstr>
      <vt:lpstr>Visual Vocabulary</vt:lpstr>
      <vt:lpstr>From Jesse James Garrett’s Reverse engineered Yahoo Mail</vt:lpstr>
      <vt:lpstr>Reverse Engineer a Competitor</vt:lpstr>
      <vt:lpstr>PowerPoint Presentation</vt:lpstr>
      <vt:lpstr>Use cases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Mohammed Al-Husban</cp:lastModifiedBy>
  <cp:revision>68</cp:revision>
  <dcterms:modified xsi:type="dcterms:W3CDTF">2016-09-26T11:57:07Z</dcterms:modified>
</cp:coreProperties>
</file>